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</p:sldMasterIdLst>
  <p:sldIdLst>
    <p:sldId id="259" r:id="rId2"/>
    <p:sldId id="256" r:id="rId3"/>
    <p:sldId id="265" r:id="rId4"/>
    <p:sldId id="257" r:id="rId5"/>
    <p:sldId id="261" r:id="rId6"/>
    <p:sldId id="262" r:id="rId7"/>
    <p:sldId id="263" r:id="rId8"/>
    <p:sldId id="264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</p:sldIdLst>
  <p:sldSz cx="9144000" cy="6858000" type="screen4x3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مقطع افتراضي" id="{BFDBC130-34D9-44C9-82BC-2799B3482C99}">
          <p14:sldIdLst>
            <p14:sldId id="259"/>
            <p14:sldId id="256"/>
            <p14:sldId id="265"/>
            <p14:sldId id="257"/>
            <p14:sldId id="261"/>
          </p14:sldIdLst>
        </p14:section>
        <p14:section name="مقطع بدون عنوان" id="{700F93DA-A433-4C27-A39B-C31A23BC8680}">
          <p14:sldIdLst>
            <p14:sldId id="262"/>
            <p14:sldId id="263"/>
            <p14:sldId id="264"/>
            <p14:sldId id="266"/>
            <p14:sldId id="267"/>
            <p14:sldId id="268"/>
            <p14:sldId id="269"/>
            <p14:sldId id="270"/>
            <p14:sldId id="271"/>
            <p14:sldId id="272"/>
            <p14:sldId id="273"/>
            <p14:sldId id="274"/>
            <p14:sldId id="275"/>
            <p14:sldId id="276"/>
            <p14:sldId id="277"/>
            <p14:sldId id="278"/>
            <p14:sldId id="279"/>
            <p14:sldId id="280"/>
            <p14:sldId id="281"/>
            <p14:sldId id="282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>
        <p:scale>
          <a:sx n="70" d="100"/>
          <a:sy n="70" d="100"/>
        </p:scale>
        <p:origin x="-1386" y="-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شريحة عنوان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عنوان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9" name="عنوان فرعي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ar-SA" smtClean="0"/>
              <a:t>انقر لتحرير نمط العنوان الثانوي الرئيسي</a:t>
            </a:r>
            <a:endParaRPr kumimoji="0" lang="en-US"/>
          </a:p>
        </p:txBody>
      </p:sp>
      <p:sp>
        <p:nvSpPr>
          <p:cNvPr id="28" name="عنصر نائب للتاريخ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B8ABB09-4A1D-463E-8065-109CC2B7EFAA}" type="datetimeFigureOut">
              <a:rPr lang="ar-SA" smtClean="0"/>
              <a:t>05/03/1441</a:t>
            </a:fld>
            <a:endParaRPr lang="ar-SA" dirty="0"/>
          </a:p>
        </p:txBody>
      </p:sp>
      <p:sp>
        <p:nvSpPr>
          <p:cNvPr id="17" name="عنصر نائب للتذييل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ar-SA" dirty="0"/>
          </a:p>
        </p:txBody>
      </p:sp>
      <p:sp>
        <p:nvSpPr>
          <p:cNvPr id="10" name="مستطيل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مستطيل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مستطيل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مستطيل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رابط مستقيم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رابط مستقيم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رابط مستقيم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رابط مستقيم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رابط مستقيم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رابط مستقيم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7" name="مستطيل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شكل بيضاوي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شكل بيضاوي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شكل بيضاوي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شكل بيضاوي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شكل بيضاوي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عنصر نائب لرقم الشريحة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8" name="عنصر نائب للمحتوى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B8ABB09-4A1D-463E-8065-109CC2B7EFAA}" type="datetimeFigureOut">
              <a:rPr lang="ar-SA" smtClean="0"/>
              <a:t>05/03/1441</a:t>
            </a:fld>
            <a:endParaRPr lang="ar-SA" dirty="0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B34F065-1154-456A-91E3-76DE8E75E17B}" type="slidenum">
              <a:rPr lang="ar-SA" smtClean="0"/>
              <a:t>‹#›</a:t>
            </a:fld>
            <a:endParaRPr lang="ar-SA" dirty="0"/>
          </a:p>
        </p:txBody>
      </p:sp>
      <p:sp>
        <p:nvSpPr>
          <p:cNvPr id="10" name="عنصر نائب للتذييل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ar-SA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عنوان المقطع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B8ABB09-4A1D-463E-8065-109CC2B7EFAA}" type="datetimeFigureOut">
              <a:rPr lang="ar-SA" smtClean="0"/>
              <a:t>05/03/1441</a:t>
            </a:fld>
            <a:endParaRPr lang="ar-SA" dirty="0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ar-SA" dirty="0"/>
          </a:p>
        </p:txBody>
      </p:sp>
      <p:sp>
        <p:nvSpPr>
          <p:cNvPr id="9" name="مستطيل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مستطيل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مستطيل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مستطيل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رابط مستقيم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رابط مستقيم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رابط مستقيم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رابط مستقيم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رابط مستقيم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مستطيل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شكل بيضاوي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شكل بيضاوي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شكل بيضاوي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شكل بيضاوي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شكل بيضاوي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رابط مستقيم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t>05/03/1441</a:t>
            </a:fld>
            <a:endParaRPr lang="ar-SA" dirty="0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 dirty="0"/>
          </a:p>
        </p:txBody>
      </p:sp>
      <p:sp>
        <p:nvSpPr>
          <p:cNvPr id="9" name="عنصر نائب للمحتوى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11" name="عنصر نائب للمحتوى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t>05/03/1441</a:t>
            </a:fld>
            <a:endParaRPr lang="ar-SA" dirty="0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 dirty="0"/>
          </a:p>
        </p:txBody>
      </p:sp>
      <p:sp>
        <p:nvSpPr>
          <p:cNvPr id="11" name="عنصر نائب للمحتوى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13" name="عنصر نائب للمحتوى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12" name="عنصر نائب للنص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14" name="عنصر نائب للنص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6" name="عنصر نائب للتاريخ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B8ABB09-4A1D-463E-8065-109CC2B7EFAA}" type="datetimeFigureOut">
              <a:rPr lang="ar-SA" smtClean="0"/>
              <a:t>05/03/1441</a:t>
            </a:fld>
            <a:endParaRPr lang="ar-SA" dirty="0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B34F065-1154-456A-91E3-76DE8E75E17B}" type="slidenum">
              <a:rPr lang="ar-SA" smtClean="0"/>
              <a:t>‹#›</a:t>
            </a:fld>
            <a:endParaRPr lang="ar-SA" dirty="0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ar-SA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t>05/03/1441</a:t>
            </a:fld>
            <a:endParaRPr lang="ar-SA" dirty="0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محتوى ذو تسمية توضيحية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رابط مستقيم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8" name="رابط مستقيم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رابط مستقيم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رابط مستقيم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مستطيل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رابط مستقيم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شكل بيضاوي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عنصر نائب للمحتوى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21" name="عنصر نائب للتاريخ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B8ABB09-4A1D-463E-8065-109CC2B7EFAA}" type="datetimeFigureOut">
              <a:rPr lang="ar-SA" smtClean="0"/>
              <a:t>05/03/1441</a:t>
            </a:fld>
            <a:endParaRPr lang="ar-SA" dirty="0"/>
          </a:p>
        </p:txBody>
      </p:sp>
      <p:sp>
        <p:nvSpPr>
          <p:cNvPr id="22" name="عنصر نائب لرقم الشريحة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B34F065-1154-456A-91E3-76DE8E75E17B}" type="slidenum">
              <a:rPr lang="ar-SA" smtClean="0"/>
              <a:t>‹#›</a:t>
            </a:fld>
            <a:endParaRPr lang="ar-SA" dirty="0"/>
          </a:p>
        </p:txBody>
      </p:sp>
      <p:sp>
        <p:nvSpPr>
          <p:cNvPr id="23" name="عنصر نائب للتذييل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ar-SA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رابط مستقيم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3" name="شكل بيضاوي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ar-SA" dirty="0" smtClean="0"/>
              <a:t>انقر فوق الأيقونة لإضافة صورة</a:t>
            </a:r>
            <a:endParaRPr kumimoji="0" lang="en-US" dirty="0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10" name="رابط مستقيم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مستطيل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رابط مستقيم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9" name="رابط مستقيم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رابط مستقيم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عنصر نائب للتاريخ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B8ABB09-4A1D-463E-8065-109CC2B7EFAA}" type="datetimeFigureOut">
              <a:rPr lang="ar-SA" smtClean="0"/>
              <a:t>05/03/1441</a:t>
            </a:fld>
            <a:endParaRPr lang="ar-SA" dirty="0"/>
          </a:p>
        </p:txBody>
      </p:sp>
      <p:sp>
        <p:nvSpPr>
          <p:cNvPr id="18" name="عنصر نائب لرقم الشريحة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B34F065-1154-456A-91E3-76DE8E75E17B}" type="slidenum">
              <a:rPr lang="ar-SA" smtClean="0"/>
              <a:t>‹#›</a:t>
            </a:fld>
            <a:endParaRPr lang="ar-SA" dirty="0"/>
          </a:p>
        </p:txBody>
      </p:sp>
      <p:sp>
        <p:nvSpPr>
          <p:cNvPr id="21" name="عنصر نائب للتذييل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ar-SA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t>05/03/1441</a:t>
            </a:fld>
            <a:endParaRPr lang="ar-SA" dirty="0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t>05/03/1441</a:t>
            </a:fld>
            <a:endParaRPr lang="ar-SA" dirty="0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رابط مستقيم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عنصر نائب للعنوان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13" name="عنصر نائب للنص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  <a:p>
            <a:pPr lvl="1" eaLnBrk="1" latinLnBrk="0" hangingPunct="1"/>
            <a:r>
              <a:rPr kumimoji="0" lang="ar-SA" smtClean="0"/>
              <a:t>المستوى الثاني</a:t>
            </a:r>
          </a:p>
          <a:p>
            <a:pPr lvl="2" eaLnBrk="1" latinLnBrk="0" hangingPunct="1"/>
            <a:r>
              <a:rPr kumimoji="0" lang="ar-SA" smtClean="0"/>
              <a:t>المستوى الثالث</a:t>
            </a:r>
          </a:p>
          <a:p>
            <a:pPr lvl="3" eaLnBrk="1" latinLnBrk="0" hangingPunct="1"/>
            <a:r>
              <a:rPr kumimoji="0" lang="ar-SA" smtClean="0"/>
              <a:t>المستوى الرابع</a:t>
            </a:r>
          </a:p>
          <a:p>
            <a:pPr lvl="4" eaLnBrk="1" latinLnBrk="0" hangingPunct="1"/>
            <a:r>
              <a:rPr kumimoji="0" lang="ar-SA" smtClean="0"/>
              <a:t>المستوى الخامس</a:t>
            </a:r>
            <a:endParaRPr kumimoji="0" lang="en-US"/>
          </a:p>
        </p:txBody>
      </p:sp>
      <p:sp>
        <p:nvSpPr>
          <p:cNvPr id="14" name="عنصر نائب للتاريخ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B8ABB09-4A1D-463E-8065-109CC2B7EFAA}" type="datetimeFigureOut">
              <a:rPr lang="ar-SA" smtClean="0"/>
              <a:t>05/03/1441</a:t>
            </a:fld>
            <a:endParaRPr lang="ar-SA" dirty="0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ar-SA" dirty="0"/>
          </a:p>
        </p:txBody>
      </p:sp>
      <p:sp>
        <p:nvSpPr>
          <p:cNvPr id="7" name="رابط مستقيم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رابط مستقيم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مستطيل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رابط مستقيم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شكل بيضاوي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عنصر نائب لرقم الشريحة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B34F065-1154-456A-91E3-76DE8E75E17B}" type="slidenum">
              <a:rPr lang="ar-SA" smtClean="0"/>
              <a:t>‹#›</a:t>
            </a:fld>
            <a:endParaRPr lang="ar-SA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82047" y="476672"/>
            <a:ext cx="7772400" cy="864097"/>
          </a:xfrm>
        </p:spPr>
        <p:txBody>
          <a:bodyPr/>
          <a:lstStyle/>
          <a:p>
            <a:pPr algn="ctr" rtl="1"/>
            <a:r>
              <a:rPr lang="ar-JO" dirty="0" smtClean="0"/>
              <a:t>العناصر والمركبات</a:t>
            </a:r>
            <a:endParaRPr lang="en-US" dirty="0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051" name="Picture 3" descr="C:\Users\mashaqbeh\Desktop\سادس علوم\عناصر_كيميائية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56792"/>
            <a:ext cx="9144000" cy="5317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7766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836775"/>
          </a:xfrm>
        </p:spPr>
        <p:txBody>
          <a:bodyPr/>
          <a:lstStyle/>
          <a:p>
            <a:pPr marL="571500" indent="-571500" algn="ctr">
              <a:buFont typeface="Arial" pitchFamily="34" charset="0"/>
              <a:buChar char="•"/>
            </a:pPr>
            <a:r>
              <a:rPr lang="ar-JO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الوحدة الثانية :العناصر والمركبات</a:t>
            </a:r>
            <a:endParaRPr lang="en-US" b="1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755576" y="1916832"/>
            <a:ext cx="7344816" cy="3960440"/>
          </a:xfrm>
        </p:spPr>
        <p:txBody>
          <a:bodyPr>
            <a:noAutofit/>
          </a:bodyPr>
          <a:lstStyle/>
          <a:p>
            <a:pPr algn="r"/>
            <a:r>
              <a:rPr lang="en-US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ar-JO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مصطلحات </a:t>
            </a:r>
            <a:r>
              <a:rPr lang="ar-JO" sz="4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ومفاهيم علمية</a:t>
            </a:r>
          </a:p>
          <a:p>
            <a:pPr algn="r"/>
            <a:r>
              <a:rPr lang="ar-JO" sz="4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مقدمة</a:t>
            </a:r>
          </a:p>
          <a:p>
            <a:pPr algn="r"/>
            <a:r>
              <a:rPr lang="ar-JO" sz="4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أولاً: العناصر الكيميائية ورموزها</a:t>
            </a:r>
          </a:p>
          <a:p>
            <a:pPr algn="r"/>
            <a:r>
              <a:rPr lang="ar-JO" sz="4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ثانياً: تصنيف العناصر إلى فلزات ولا فلزات</a:t>
            </a:r>
          </a:p>
          <a:p>
            <a:pPr algn="r"/>
            <a:r>
              <a:rPr lang="ar-JO" sz="4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ثالثاً: أهمية الفلزات في حياتنا</a:t>
            </a:r>
          </a:p>
          <a:p>
            <a:pPr algn="r"/>
            <a:endParaRPr lang="en-US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4315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1"/>
          <p:cNvSpPr/>
          <p:nvPr/>
        </p:nvSpPr>
        <p:spPr>
          <a:xfrm>
            <a:off x="3203848" y="620688"/>
            <a:ext cx="3312368" cy="13681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JO" sz="5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المواد 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4" name="رابط كسهم مستقيم 3"/>
          <p:cNvCxnSpPr>
            <a:stCxn id="2" idx="2"/>
          </p:cNvCxnSpPr>
          <p:nvPr/>
        </p:nvCxnSpPr>
        <p:spPr>
          <a:xfrm flipH="1">
            <a:off x="2483768" y="1988840"/>
            <a:ext cx="2376264" cy="17281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رابط كسهم مستقيم 5"/>
          <p:cNvCxnSpPr/>
          <p:nvPr/>
        </p:nvCxnSpPr>
        <p:spPr>
          <a:xfrm>
            <a:off x="4860032" y="1988840"/>
            <a:ext cx="2016224" cy="18722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شكل بيضاوي 6"/>
          <p:cNvSpPr/>
          <p:nvPr/>
        </p:nvSpPr>
        <p:spPr>
          <a:xfrm>
            <a:off x="1187624" y="3717032"/>
            <a:ext cx="2016224" cy="1728192"/>
          </a:xfrm>
          <a:prstGeom prst="ellipse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JO" sz="3200" dirty="0" smtClean="0"/>
              <a:t>المركبات</a:t>
            </a:r>
            <a:endParaRPr lang="en-US" sz="3200" dirty="0"/>
          </a:p>
        </p:txBody>
      </p:sp>
      <p:sp>
        <p:nvSpPr>
          <p:cNvPr id="8" name="شكل بيضاوي 7"/>
          <p:cNvSpPr/>
          <p:nvPr/>
        </p:nvSpPr>
        <p:spPr>
          <a:xfrm>
            <a:off x="5868144" y="3864349"/>
            <a:ext cx="2088232" cy="1944216"/>
          </a:xfrm>
          <a:prstGeom prst="ellipse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JO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العناصر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1486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sz="quarter" idx="4294967295"/>
          </p:nvPr>
        </p:nvSpPr>
        <p:spPr>
          <a:xfrm>
            <a:off x="0" y="333375"/>
            <a:ext cx="8229600" cy="6048375"/>
          </a:xfrm>
        </p:spPr>
        <p:txBody>
          <a:bodyPr>
            <a:normAutofit/>
          </a:bodyPr>
          <a:lstStyle/>
          <a:p>
            <a:pPr algn="r" rtl="1"/>
            <a:r>
              <a:rPr lang="ar-JO" sz="3600" b="1" dirty="0"/>
              <a:t>مقدمة</a:t>
            </a:r>
          </a:p>
          <a:p>
            <a:pPr algn="r" rtl="1"/>
            <a:r>
              <a:rPr lang="ar-JO" sz="3600" b="1" dirty="0"/>
              <a:t>   درست سابقاً أن </a:t>
            </a:r>
            <a:r>
              <a:rPr lang="ar-JO" sz="3600" b="1" dirty="0">
                <a:solidFill>
                  <a:schemeClr val="accent2">
                    <a:lumMod val="75000"/>
                  </a:schemeClr>
                </a:solidFill>
              </a:rPr>
              <a:t>العنصر</a:t>
            </a:r>
            <a:r>
              <a:rPr lang="ar-JO" sz="3600" b="1" dirty="0"/>
              <a:t> مادة نقية بسيطة التركيب لا </a:t>
            </a:r>
            <a:r>
              <a:rPr lang="ar-JO" sz="3600" b="1" dirty="0" smtClean="0"/>
              <a:t>تتحللّ </a:t>
            </a:r>
            <a:r>
              <a:rPr lang="ar-JO" sz="3600" b="1" dirty="0"/>
              <a:t>إلى مواد أبسط منها مشابهة له، وأنه هو وحدة البناء في المادة.</a:t>
            </a:r>
          </a:p>
          <a:p>
            <a:pPr algn="r" rtl="1"/>
            <a:r>
              <a:rPr lang="ar-JO" sz="3600" b="1" dirty="0"/>
              <a:t>   لكل عنصر اسم خاص به، ونظراً إلى كثرة عدد العناصر، وتسهيلاً لدراستها، فقد فكر العلماء بإعطائها رموزاً. </a:t>
            </a:r>
          </a:p>
          <a:p>
            <a:pPr algn="r" rtl="1"/>
            <a:r>
              <a:rPr lang="ar-JO" sz="3600" b="1" dirty="0"/>
              <a:t>   ستتعرف في هذا الفصل على رموز بعض العناصر، واستخداماتها، وتصنيف تلك العناصر.</a:t>
            </a:r>
          </a:p>
          <a:p>
            <a:pPr algn="r" rtl="1"/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3406973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ar-JO" sz="3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الدرس الاول : العناصر الكيميائية ورموزها </a:t>
            </a:r>
            <a:endParaRPr lang="en-US" sz="32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عنصر نائب للمحتوى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571184" cy="4873752"/>
          </a:xfrm>
        </p:spPr>
        <p:txBody>
          <a:bodyPr/>
          <a:lstStyle/>
          <a:p>
            <a:pPr algn="r" rtl="1"/>
            <a:r>
              <a:rPr lang="ar-JO" b="1" dirty="0" smtClean="0"/>
              <a:t>العنصر: </a:t>
            </a:r>
            <a:r>
              <a:rPr lang="ar-JO" b="1" dirty="0"/>
              <a:t>مادة نقية بسيطة التركيب لا </a:t>
            </a:r>
            <a:r>
              <a:rPr lang="ar-JO" b="1" dirty="0" smtClean="0"/>
              <a:t>تتحللّ </a:t>
            </a:r>
            <a:r>
              <a:rPr lang="ar-JO" b="1" dirty="0"/>
              <a:t>إلى مواد أبسط منها </a:t>
            </a:r>
            <a:r>
              <a:rPr lang="ar-JO" b="1" dirty="0" smtClean="0"/>
              <a:t>مشابهة لها .</a:t>
            </a:r>
            <a:endParaRPr lang="ar-JO" b="1" dirty="0"/>
          </a:p>
          <a:p>
            <a:pPr algn="r" rtl="1"/>
            <a:endParaRPr lang="en-US" dirty="0"/>
          </a:p>
        </p:txBody>
      </p:sp>
      <p:pic>
        <p:nvPicPr>
          <p:cNvPr id="3074" name="Picture 2" descr="C:\Users\mashaqbeh\Desktop\سادس علوم\تنزيل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702" y="2731858"/>
            <a:ext cx="7344816" cy="4126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714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عنوان 1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570186"/>
          </a:xfrm>
        </p:spPr>
        <p:txBody>
          <a:bodyPr>
            <a:normAutofit fontScale="90000"/>
          </a:bodyPr>
          <a:lstStyle/>
          <a:p>
            <a:pPr marL="457200" indent="-457200" algn="r" rtl="1">
              <a:buFont typeface="Arial" pitchFamily="34" charset="0"/>
              <a:buChar char="•"/>
            </a:pPr>
            <a:r>
              <a:rPr lang="ar-JO" dirty="0" smtClean="0"/>
              <a:t>كيفية التعبير عن العناصر بالرموز :</a:t>
            </a:r>
            <a:br>
              <a:rPr lang="ar-JO" dirty="0" smtClean="0"/>
            </a:br>
            <a:r>
              <a:rPr lang="ar-JO" dirty="0" smtClean="0"/>
              <a:t>أولا : العناصر التي يرمز لها بالحرف الاول</a:t>
            </a:r>
            <a:r>
              <a:rPr lang="en-US" dirty="0"/>
              <a:t> </a:t>
            </a:r>
            <a:r>
              <a:rPr lang="en-US" dirty="0" smtClean="0"/>
              <a:t>Capital  </a:t>
            </a:r>
            <a:r>
              <a:rPr lang="ar-JO" dirty="0" smtClean="0"/>
              <a:t>من</a:t>
            </a:r>
            <a:br>
              <a:rPr lang="ar-JO" dirty="0" smtClean="0"/>
            </a:br>
            <a:r>
              <a:rPr lang="ar-JO" dirty="0" smtClean="0"/>
              <a:t>اسمها الانجليزي أو اللاتيني :</a:t>
            </a:r>
            <a:r>
              <a:rPr lang="en-US" dirty="0" smtClean="0"/>
              <a:t> </a:t>
            </a:r>
            <a:endParaRPr lang="en-US" dirty="0"/>
          </a:p>
        </p:txBody>
      </p:sp>
      <p:graphicFrame>
        <p:nvGraphicFramePr>
          <p:cNvPr id="4" name="عنصر نائب للمحتوى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92328621"/>
              </p:ext>
            </p:extLst>
          </p:nvPr>
        </p:nvGraphicFramePr>
        <p:xfrm>
          <a:off x="683567" y="1988840"/>
          <a:ext cx="7241233" cy="4363409"/>
        </p:xfrm>
        <a:graphic>
          <a:graphicData uri="http://schemas.openxmlformats.org/drawingml/2006/table">
            <a:tbl>
              <a:tblPr rtl="1"/>
              <a:tblGrid>
                <a:gridCol w="2300677"/>
                <a:gridCol w="2654627"/>
                <a:gridCol w="2285929"/>
              </a:tblGrid>
              <a:tr h="144016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 dirty="0">
                          <a:effectLst/>
                          <a:cs typeface="Aljazeera"/>
                        </a:rPr>
                        <a:t>العنصر</a:t>
                      </a:r>
                      <a:endParaRPr lang="ar-JO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4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 dirty="0">
                          <a:effectLst/>
                          <a:cs typeface="Aljazeera"/>
                        </a:rPr>
                        <a:t>الاسم الإنجليزي / اللاتيني</a:t>
                      </a:r>
                      <a:endParaRPr lang="ar-JO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4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 dirty="0">
                          <a:effectLst/>
                          <a:cs typeface="Aljazeera"/>
                        </a:rPr>
                        <a:t>الرمز</a:t>
                      </a:r>
                      <a:endParaRPr lang="ar-JO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4B4"/>
                    </a:solidFill>
                  </a:tcPr>
                </a:tc>
              </a:tr>
              <a:tr h="575447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 dirty="0">
                          <a:effectLst/>
                          <a:cs typeface="Aljazeera"/>
                        </a:rPr>
                        <a:t>الهيدروجين</a:t>
                      </a:r>
                      <a:endParaRPr lang="ar-JO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  <a:latin typeface="Aljazeera"/>
                        </a:rPr>
                        <a:t>H</a:t>
                      </a:r>
                      <a:r>
                        <a:rPr lang="en-US" sz="1600" dirty="0">
                          <a:effectLst/>
                          <a:latin typeface="Aljazeera"/>
                        </a:rPr>
                        <a:t>ydrogen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  <a:latin typeface="Aljazeera"/>
                        </a:rPr>
                        <a:t>H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</a:tr>
              <a:tr h="575447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 dirty="0">
                          <a:effectLst/>
                          <a:cs typeface="Aljazeera"/>
                        </a:rPr>
                        <a:t>الكربون</a:t>
                      </a:r>
                      <a:endParaRPr lang="ar-JO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  <a:latin typeface="Aljazeera"/>
                        </a:rPr>
                        <a:t>C</a:t>
                      </a:r>
                      <a:r>
                        <a:rPr lang="en-US" sz="1600" dirty="0">
                          <a:effectLst/>
                          <a:latin typeface="Aljazeera"/>
                        </a:rPr>
                        <a:t>arbon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  <a:latin typeface="Aljazeera"/>
                        </a:rPr>
                        <a:t>C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</a:tr>
              <a:tr h="575447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 dirty="0">
                          <a:effectLst/>
                          <a:cs typeface="Aljazeera"/>
                        </a:rPr>
                        <a:t>الأكسجين</a:t>
                      </a:r>
                      <a:endParaRPr lang="ar-JO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  <a:latin typeface="Aljazeera"/>
                        </a:rPr>
                        <a:t>O</a:t>
                      </a:r>
                      <a:r>
                        <a:rPr lang="en-US" sz="1600" dirty="0">
                          <a:effectLst/>
                          <a:latin typeface="Aljazeera"/>
                        </a:rPr>
                        <a:t>xygen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  <a:latin typeface="Aljazeera"/>
                        </a:rPr>
                        <a:t>O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</a:tr>
              <a:tr h="575447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 dirty="0">
                          <a:effectLst/>
                          <a:cs typeface="Aljazeera"/>
                        </a:rPr>
                        <a:t>النيتروجين</a:t>
                      </a:r>
                      <a:endParaRPr lang="ar-JO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  <a:latin typeface="Aljazeera"/>
                        </a:rPr>
                        <a:t>N</a:t>
                      </a:r>
                      <a:r>
                        <a:rPr lang="en-US" sz="1600" dirty="0">
                          <a:effectLst/>
                          <a:latin typeface="Aljazeera"/>
                        </a:rPr>
                        <a:t>itrogen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  <a:latin typeface="Aljazeera"/>
                        </a:rPr>
                        <a:t>N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</a:tr>
              <a:tr h="575447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 dirty="0">
                          <a:effectLst/>
                          <a:cs typeface="Aljazeera"/>
                        </a:rPr>
                        <a:t>الفلور</a:t>
                      </a:r>
                      <a:endParaRPr lang="ar-JO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  <a:latin typeface="Aljazeera"/>
                        </a:rPr>
                        <a:t>F</a:t>
                      </a:r>
                      <a:r>
                        <a:rPr lang="en-US" sz="1600" dirty="0">
                          <a:effectLst/>
                          <a:latin typeface="Aljazeera"/>
                        </a:rPr>
                        <a:t>luorine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  <a:latin typeface="Aljazeera"/>
                        </a:rPr>
                        <a:t>F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</a:tr>
              <a:tr h="575447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 dirty="0">
                          <a:effectLst/>
                          <a:cs typeface="Aljazeera"/>
                        </a:rPr>
                        <a:t>اليود</a:t>
                      </a:r>
                      <a:endParaRPr lang="ar-JO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  <a:latin typeface="Aljazeera"/>
                        </a:rPr>
                        <a:t>I</a:t>
                      </a:r>
                      <a:r>
                        <a:rPr lang="en-US" sz="1600" dirty="0">
                          <a:effectLst/>
                          <a:latin typeface="Aljazeera"/>
                        </a:rPr>
                        <a:t>odine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  <a:latin typeface="Aljazeera"/>
                        </a:rPr>
                        <a:t>I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</a:tr>
              <a:tr h="575447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 dirty="0">
                          <a:effectLst/>
                          <a:cs typeface="Aljazeera"/>
                        </a:rPr>
                        <a:t>الكبريت</a:t>
                      </a:r>
                      <a:endParaRPr lang="ar-JO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  <a:latin typeface="Aljazeera"/>
                        </a:rPr>
                        <a:t>S</a:t>
                      </a:r>
                      <a:r>
                        <a:rPr lang="en-US" sz="1600" dirty="0">
                          <a:effectLst/>
                          <a:latin typeface="Aljazeera"/>
                        </a:rPr>
                        <a:t>ulfur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  <a:latin typeface="Aljazeera"/>
                        </a:rPr>
                        <a:t>S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286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وان 1"/>
          <p:cNvSpPr>
            <a:spLocks noGrp="1"/>
          </p:cNvSpPr>
          <p:nvPr>
            <p:ph sz="quarter" idx="1"/>
          </p:nvPr>
        </p:nvSpPr>
        <p:spPr>
          <a:xfrm>
            <a:off x="457200" y="188913"/>
            <a:ext cx="8147050" cy="6284912"/>
          </a:xfrm>
        </p:spPr>
        <p:txBody>
          <a:bodyPr/>
          <a:lstStyle/>
          <a:p>
            <a:pPr algn="r" rtl="1"/>
            <a:r>
              <a:rPr lang="ar-JO" b="1" dirty="0"/>
              <a:t>لاحظ أن رمز العنصر قد أشتُق من الحرف الأول من اسم العنصر الإنجليزي أو اللاتيني.</a:t>
            </a:r>
          </a:p>
          <a:p>
            <a:pPr algn="r" rtl="1"/>
            <a:endParaRPr lang="ar-JO" dirty="0" smtClean="0"/>
          </a:p>
          <a:p>
            <a:pPr algn="r" rtl="1"/>
            <a:r>
              <a:rPr lang="ar-JO" sz="4000" dirty="0" smtClean="0"/>
              <a:t>ثانيا </a:t>
            </a:r>
            <a:r>
              <a:rPr lang="ar-JO" dirty="0" smtClean="0"/>
              <a:t>: عند تشابه عنصرين في الحرف الاول من اسمائها في</a:t>
            </a:r>
            <a:r>
              <a:rPr lang="ar-JO" dirty="0"/>
              <a:t>ر</a:t>
            </a:r>
            <a:r>
              <a:rPr lang="ar-JO" dirty="0" smtClean="0"/>
              <a:t>مز لأحدهما بالحرف </a:t>
            </a:r>
            <a:r>
              <a:rPr lang="en-US" dirty="0" smtClean="0"/>
              <a:t>Capital </a:t>
            </a:r>
            <a:r>
              <a:rPr lang="ar-JO" dirty="0" smtClean="0"/>
              <a:t>من اسمه أما الثاني فيرمز له بالحرفين الاول والثاني من اسمه بحيث يكون الاول </a:t>
            </a:r>
            <a:r>
              <a:rPr lang="en-US" dirty="0" smtClean="0"/>
              <a:t>Capital </a:t>
            </a:r>
            <a:r>
              <a:rPr lang="ar-JO" dirty="0" smtClean="0"/>
              <a:t>والثاني </a:t>
            </a:r>
            <a:r>
              <a:rPr lang="en-US" dirty="0" smtClean="0"/>
              <a:t>Small </a:t>
            </a:r>
            <a:r>
              <a:rPr lang="ar-JO" dirty="0" smtClean="0"/>
              <a:t>:</a:t>
            </a:r>
            <a:endParaRPr lang="en-US" dirty="0" smtClean="0"/>
          </a:p>
          <a:p>
            <a:pPr algn="r" rtl="1"/>
            <a:r>
              <a:rPr lang="ar-JO" dirty="0"/>
              <a:t/>
            </a:r>
            <a:br>
              <a:rPr lang="ar-JO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699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99" y="116632"/>
            <a:ext cx="8452049" cy="6552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772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sz="quarter" idx="1"/>
          </p:nvPr>
        </p:nvSpPr>
        <p:spPr>
          <a:xfrm>
            <a:off x="457200" y="260648"/>
            <a:ext cx="8219256" cy="6213304"/>
          </a:xfrm>
        </p:spPr>
        <p:txBody>
          <a:bodyPr/>
          <a:lstStyle/>
          <a:p>
            <a:pPr algn="r" rtl="1"/>
            <a:r>
              <a:rPr lang="ar-JO" b="1" dirty="0"/>
              <a:t>سؤال:</a:t>
            </a:r>
            <a:endParaRPr lang="ar-JO" dirty="0"/>
          </a:p>
          <a:p>
            <a:pPr algn="r" rtl="1"/>
            <a:r>
              <a:rPr lang="ar-JO" dirty="0"/>
              <a:t>إذا كان الاسم اللاتيني لعنصر البوتاسيوم </a:t>
            </a:r>
            <a:r>
              <a:rPr lang="ar-JO" dirty="0" smtClean="0"/>
              <a:t>هو     </a:t>
            </a:r>
            <a:r>
              <a:rPr lang="en-US" dirty="0" err="1" smtClean="0">
                <a:solidFill>
                  <a:schemeClr val="accent2">
                    <a:lumMod val="75000"/>
                  </a:schemeClr>
                </a:solidFill>
              </a:rPr>
              <a:t>Kalium</a:t>
            </a:r>
            <a:r>
              <a:rPr lang="ar-JO" dirty="0" smtClean="0">
                <a:solidFill>
                  <a:schemeClr val="accent2">
                    <a:lumMod val="75000"/>
                  </a:schemeClr>
                </a:solidFill>
              </a:rPr>
              <a:t>   </a:t>
            </a:r>
            <a:r>
              <a:rPr lang="en-US" dirty="0" smtClean="0"/>
              <a:t>، </a:t>
            </a:r>
            <a:r>
              <a:rPr lang="ar-JO" dirty="0" smtClean="0"/>
              <a:t>فما رمزه؟</a:t>
            </a:r>
            <a:r>
              <a:rPr lang="en-US" dirty="0" smtClean="0"/>
              <a:t>  </a:t>
            </a:r>
          </a:p>
          <a:p>
            <a:pPr algn="r" rtl="1"/>
            <a:r>
              <a:rPr lang="en-US" sz="3200" dirty="0" smtClean="0">
                <a:solidFill>
                  <a:schemeClr val="accent2">
                    <a:lumMod val="75000"/>
                  </a:schemeClr>
                </a:solidFill>
              </a:rPr>
              <a:t>    K</a:t>
            </a:r>
            <a:endParaRPr lang="ar-JO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r" rtl="1"/>
            <a:r>
              <a:rPr lang="ar-JO" b="1" dirty="0"/>
              <a:t>سؤال (1):</a:t>
            </a:r>
            <a:endParaRPr lang="ar-JO" dirty="0"/>
          </a:p>
          <a:p>
            <a:pPr algn="r" rtl="1"/>
            <a:r>
              <a:rPr lang="ar-JO" dirty="0"/>
              <a:t>اعتماداً على الجدول الآتي، حدد رمز عنصر السليكون.</a:t>
            </a:r>
          </a:p>
          <a:p>
            <a:pPr marL="0" indent="0" algn="r" rtl="1">
              <a:buNone/>
            </a:pPr>
            <a:endParaRPr lang="en-US" dirty="0"/>
          </a:p>
        </p:txBody>
      </p:sp>
      <p:graphicFrame>
        <p:nvGraphicFramePr>
          <p:cNvPr id="10" name="جدول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2325131"/>
              </p:ext>
            </p:extLst>
          </p:nvPr>
        </p:nvGraphicFramePr>
        <p:xfrm>
          <a:off x="1331640" y="3140968"/>
          <a:ext cx="6173336" cy="1656183"/>
        </p:xfrm>
        <a:graphic>
          <a:graphicData uri="http://schemas.openxmlformats.org/drawingml/2006/table">
            <a:tbl>
              <a:tblPr rtl="1"/>
              <a:tblGrid>
                <a:gridCol w="1817151"/>
                <a:gridCol w="2115861"/>
                <a:gridCol w="2240324"/>
              </a:tblGrid>
              <a:tr h="598066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 dirty="0">
                          <a:effectLst/>
                          <a:cs typeface="Aljazeera"/>
                        </a:rPr>
                        <a:t>العنصر</a:t>
                      </a:r>
                      <a:endParaRPr lang="ar-JO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4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>
                          <a:effectLst/>
                          <a:cs typeface="Aljazeera"/>
                        </a:rPr>
                        <a:t>الاسم الإنجليزي</a:t>
                      </a:r>
                      <a:endParaRPr lang="ar-JO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4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>
                          <a:effectLst/>
                          <a:cs typeface="Aljazeera"/>
                        </a:rPr>
                        <a:t>الرمز</a:t>
                      </a:r>
                      <a:endParaRPr lang="ar-JO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4B4"/>
                    </a:solidFill>
                  </a:tcPr>
                </a:tc>
              </a:tr>
              <a:tr h="506056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>
                          <a:effectLst/>
                          <a:cs typeface="Aljazeera"/>
                        </a:rPr>
                        <a:t>كبريت</a:t>
                      </a:r>
                      <a:endParaRPr lang="ar-JO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ljazeera"/>
                        </a:rPr>
                        <a:t>Sulfur</a:t>
                      </a:r>
                      <a:endParaRPr lang="en-US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ljazeera"/>
                        </a:rPr>
                        <a:t>S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</a:tr>
              <a:tr h="55206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 dirty="0">
                          <a:effectLst/>
                          <a:cs typeface="Aljazeera"/>
                        </a:rPr>
                        <a:t>سليكون</a:t>
                      </a:r>
                      <a:endParaRPr lang="ar-JO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ljazeera"/>
                        </a:rPr>
                        <a:t>Silicon</a:t>
                      </a:r>
                      <a:endParaRPr lang="en-US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dirty="0">
                          <a:effectLst/>
                        </a:rPr>
                        <a:t> </a:t>
                      </a:r>
                      <a:r>
                        <a:rPr lang="en-US" dirty="0" smtClean="0">
                          <a:effectLst/>
                        </a:rPr>
                        <a:t>Si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72468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sz="quarter" idx="1"/>
          </p:nvPr>
        </p:nvSpPr>
        <p:spPr>
          <a:xfrm>
            <a:off x="457200" y="260648"/>
            <a:ext cx="8147248" cy="6213304"/>
          </a:xfrm>
        </p:spPr>
        <p:txBody>
          <a:bodyPr/>
          <a:lstStyle/>
          <a:p>
            <a:pPr algn="r" rtl="1"/>
            <a:r>
              <a:rPr lang="ar-JO" b="1" dirty="0"/>
              <a:t>سؤال (2):</a:t>
            </a:r>
            <a:endParaRPr lang="ar-JO" dirty="0"/>
          </a:p>
          <a:p>
            <a:pPr algn="r" rtl="1"/>
            <a:r>
              <a:rPr lang="ar-JO" dirty="0"/>
              <a:t>اعتماداً على الجدول الآتي، حدد رمز عنصر الحديد</a:t>
            </a:r>
          </a:p>
          <a:p>
            <a:pPr algn="r" rtl="1"/>
            <a:endParaRPr lang="en-US" dirty="0" smtClean="0"/>
          </a:p>
          <a:p>
            <a:pPr algn="r" rtl="1"/>
            <a:endParaRPr lang="en-US" dirty="0"/>
          </a:p>
          <a:p>
            <a:pPr algn="r" rtl="1"/>
            <a:endParaRPr lang="en-US" dirty="0" smtClean="0"/>
          </a:p>
          <a:p>
            <a:pPr algn="r" rtl="1"/>
            <a:endParaRPr lang="en-US" dirty="0"/>
          </a:p>
          <a:p>
            <a:pPr algn="r" rtl="1"/>
            <a:endParaRPr lang="en-US" dirty="0" smtClean="0"/>
          </a:p>
          <a:p>
            <a:pPr algn="r" rtl="1"/>
            <a:endParaRPr lang="en-US" dirty="0"/>
          </a:p>
          <a:p>
            <a:pPr algn="r" rtl="1"/>
            <a:endParaRPr lang="en-US" dirty="0"/>
          </a:p>
        </p:txBody>
      </p:sp>
      <p:graphicFrame>
        <p:nvGraphicFramePr>
          <p:cNvPr id="5" name="جدول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4759890"/>
              </p:ext>
            </p:extLst>
          </p:nvPr>
        </p:nvGraphicFramePr>
        <p:xfrm>
          <a:off x="1355725" y="1556791"/>
          <a:ext cx="6725315" cy="1748383"/>
        </p:xfrm>
        <a:graphic>
          <a:graphicData uri="http://schemas.openxmlformats.org/drawingml/2006/table">
            <a:tbl>
              <a:tblPr rtl="1"/>
              <a:tblGrid>
                <a:gridCol w="1979629"/>
                <a:gridCol w="2305047"/>
                <a:gridCol w="2440639"/>
              </a:tblGrid>
              <a:tr h="437096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352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>
                          <a:effectLst/>
                          <a:cs typeface="Aljazeera"/>
                        </a:rPr>
                        <a:t>العنصر</a:t>
                      </a:r>
                      <a:endParaRPr lang="ar-JO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4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>
                          <a:effectLst/>
                          <a:cs typeface="Aljazeera"/>
                        </a:rPr>
                        <a:t>الاسم اللاتيني</a:t>
                      </a:r>
                      <a:endParaRPr lang="ar-JO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4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>
                          <a:effectLst/>
                          <a:cs typeface="Aljazeera"/>
                        </a:rPr>
                        <a:t>الرمز</a:t>
                      </a:r>
                      <a:endParaRPr lang="ar-JO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4B4"/>
                    </a:solidFill>
                  </a:tcPr>
                </a:tc>
              </a:tr>
              <a:tr h="40067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>
                          <a:effectLst/>
                          <a:cs typeface="Aljazeera"/>
                        </a:rPr>
                        <a:t>الفلور</a:t>
                      </a:r>
                      <a:endParaRPr lang="ar-JO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ljazeera"/>
                        </a:rPr>
                        <a:t>Fluorine</a:t>
                      </a:r>
                      <a:endParaRPr lang="en-US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ljazeera"/>
                        </a:rPr>
                        <a:t>F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</a:tr>
              <a:tr h="437096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>
                          <a:effectLst/>
                          <a:cs typeface="Aljazeera"/>
                        </a:rPr>
                        <a:t>الحديد</a:t>
                      </a:r>
                      <a:endParaRPr lang="ar-JO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ljazeera"/>
                        </a:rPr>
                        <a:t>Ferrous</a:t>
                      </a:r>
                      <a:endParaRPr lang="en-US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effectLst/>
                        </a:rPr>
                        <a:t>Fe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355725" y="33051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9707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sz="quarter" idx="1"/>
          </p:nvPr>
        </p:nvSpPr>
        <p:spPr>
          <a:xfrm>
            <a:off x="457200" y="260648"/>
            <a:ext cx="8147248" cy="6213304"/>
          </a:xfrm>
        </p:spPr>
        <p:txBody>
          <a:bodyPr/>
          <a:lstStyle/>
          <a:p>
            <a:pPr algn="r" rtl="1"/>
            <a:r>
              <a:rPr lang="ar-JO" b="1" dirty="0"/>
              <a:t>أطور معرفتي صفحة (47):</a:t>
            </a:r>
            <a:endParaRPr lang="ar-JO" dirty="0"/>
          </a:p>
          <a:p>
            <a:pPr algn="r" rtl="1"/>
            <a:r>
              <a:rPr lang="ar-JO" dirty="0"/>
              <a:t>هب أن لديك ثلاثة عناصر متشابهة في الحرف الأول من أسمائها، فكيف ستعبّر عن هذه العناصر بالرموز؟ دوّن إجابتك في الجدول الآتي:</a:t>
            </a:r>
          </a:p>
          <a:p>
            <a:pPr algn="r"/>
            <a:r>
              <a:rPr lang="ar-JO" dirty="0"/>
              <a:t/>
            </a:r>
            <a:br>
              <a:rPr lang="ar-JO" dirty="0"/>
            </a:br>
            <a:endParaRPr lang="en-US" dirty="0"/>
          </a:p>
        </p:txBody>
      </p:sp>
      <p:graphicFrame>
        <p:nvGraphicFramePr>
          <p:cNvPr id="4" name="جدول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7892559"/>
              </p:ext>
            </p:extLst>
          </p:nvPr>
        </p:nvGraphicFramePr>
        <p:xfrm>
          <a:off x="1115617" y="1916831"/>
          <a:ext cx="6912767" cy="3096346"/>
        </p:xfrm>
        <a:graphic>
          <a:graphicData uri="http://schemas.openxmlformats.org/drawingml/2006/table">
            <a:tbl>
              <a:tblPr rtl="1"/>
              <a:tblGrid>
                <a:gridCol w="2034807"/>
                <a:gridCol w="2740175"/>
                <a:gridCol w="2137785"/>
              </a:tblGrid>
              <a:tr h="821479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 dirty="0">
                          <a:effectLst/>
                          <a:cs typeface="Aljazeera"/>
                        </a:rPr>
                        <a:t>العنصر</a:t>
                      </a:r>
                      <a:endParaRPr lang="ar-JO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4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 dirty="0">
                          <a:effectLst/>
                          <a:cs typeface="Aljazeera"/>
                        </a:rPr>
                        <a:t>الاسم الإنجليزي / اللاتيني</a:t>
                      </a:r>
                      <a:endParaRPr lang="ar-JO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4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>
                          <a:effectLst/>
                          <a:cs typeface="Aljazeera"/>
                        </a:rPr>
                        <a:t>الرمز</a:t>
                      </a:r>
                      <a:endParaRPr lang="ar-JO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4B4"/>
                    </a:solidFill>
                  </a:tcPr>
                </a:tc>
              </a:tr>
              <a:tr h="758289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>
                          <a:effectLst/>
                          <a:cs typeface="Aljazeera"/>
                        </a:rPr>
                        <a:t>كربون</a:t>
                      </a:r>
                      <a:endParaRPr lang="ar-JO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ljazeera"/>
                        </a:rPr>
                        <a:t>Carbon</a:t>
                      </a:r>
                      <a:endParaRPr lang="en-US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dirty="0">
                          <a:effectLst/>
                        </a:rPr>
                        <a:t> </a:t>
                      </a:r>
                      <a:r>
                        <a:rPr lang="en-US" dirty="0" smtClean="0">
                          <a:effectLst/>
                        </a:rPr>
                        <a:t>C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</a:tr>
              <a:tr h="758289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>
                          <a:effectLst/>
                          <a:cs typeface="Aljazeera"/>
                        </a:rPr>
                        <a:t>كالسيوم</a:t>
                      </a:r>
                      <a:endParaRPr lang="ar-JO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ljazeera"/>
                        </a:rPr>
                        <a:t>Calcium</a:t>
                      </a:r>
                      <a:endParaRPr lang="en-US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dirty="0">
                          <a:effectLst/>
                        </a:rPr>
                        <a:t> </a:t>
                      </a:r>
                      <a:r>
                        <a:rPr lang="en-US" dirty="0" err="1" smtClean="0">
                          <a:effectLst/>
                        </a:rPr>
                        <a:t>Ca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</a:tr>
              <a:tr h="758289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>
                          <a:effectLst/>
                          <a:cs typeface="Aljazeera"/>
                        </a:rPr>
                        <a:t>كلور</a:t>
                      </a:r>
                      <a:endParaRPr lang="ar-JO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ljazeera"/>
                        </a:rPr>
                        <a:t>Chlorine</a:t>
                      </a:r>
                      <a:endParaRPr lang="en-US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dirty="0">
                          <a:effectLst/>
                        </a:rPr>
                        <a:t> </a:t>
                      </a:r>
                      <a:r>
                        <a:rPr lang="en-US" dirty="0" err="1" smtClean="0">
                          <a:effectLst/>
                        </a:rPr>
                        <a:t>Cl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4319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وان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75240" cy="1143000"/>
          </a:xfrm>
        </p:spPr>
        <p:txBody>
          <a:bodyPr>
            <a:normAutofit fontScale="90000"/>
          </a:bodyPr>
          <a:lstStyle/>
          <a:p>
            <a:pPr algn="r" rtl="1"/>
            <a:r>
              <a:rPr lang="ar-JO" b="1" dirty="0"/>
              <a:t>أقوّم تعلمي وأتأمل فيه صفحة (48):</a:t>
            </a:r>
            <a:r>
              <a:rPr lang="ar-JO" dirty="0"/>
              <a:t/>
            </a:r>
            <a:br>
              <a:rPr lang="ar-JO" dirty="0"/>
            </a:br>
            <a:r>
              <a:rPr lang="ar-JO" dirty="0" smtClean="0"/>
              <a:t>1 -  اعتماداً </a:t>
            </a:r>
            <a:r>
              <a:rPr lang="ar-JO" dirty="0"/>
              <a:t>على ما تعلمته من الأنشطة السابقة، أكمل الجدول الآتي:</a:t>
            </a:r>
            <a:br>
              <a:rPr lang="ar-JO" dirty="0"/>
            </a:br>
            <a:endParaRPr lang="en-US" dirty="0"/>
          </a:p>
        </p:txBody>
      </p:sp>
      <p:graphicFrame>
        <p:nvGraphicFramePr>
          <p:cNvPr id="4" name="عنصر نائب للمحتوى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068382157"/>
              </p:ext>
            </p:extLst>
          </p:nvPr>
        </p:nvGraphicFramePr>
        <p:xfrm>
          <a:off x="1691680" y="1556791"/>
          <a:ext cx="5669280" cy="3888431"/>
        </p:xfrm>
        <a:graphic>
          <a:graphicData uri="http://schemas.openxmlformats.org/drawingml/2006/table">
            <a:tbl>
              <a:tblPr rtl="1"/>
              <a:tblGrid>
                <a:gridCol w="1668780"/>
                <a:gridCol w="2247265"/>
                <a:gridCol w="1753235"/>
              </a:tblGrid>
              <a:tr h="886835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 dirty="0">
                          <a:effectLst/>
                          <a:cs typeface="Aljazeera"/>
                        </a:rPr>
                        <a:t>العنصر</a:t>
                      </a:r>
                      <a:endParaRPr lang="ar-JO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4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 dirty="0">
                          <a:effectLst/>
                          <a:cs typeface="Aljazeera"/>
                        </a:rPr>
                        <a:t>الاسم الإنجليزي / اللاتيني</a:t>
                      </a:r>
                      <a:endParaRPr lang="ar-JO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4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>
                          <a:effectLst/>
                          <a:cs typeface="Aljazeera"/>
                        </a:rPr>
                        <a:t>الرمز</a:t>
                      </a:r>
                      <a:endParaRPr lang="ar-JO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4B4"/>
                    </a:solidFill>
                  </a:tcPr>
                </a:tc>
              </a:tr>
              <a:tr h="750399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>
                          <a:effectLst/>
                          <a:cs typeface="Aljazeera"/>
                        </a:rPr>
                        <a:t>بوتاسيوم</a:t>
                      </a:r>
                      <a:endParaRPr lang="ar-JO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FF0000"/>
                          </a:solidFill>
                          <a:effectLst/>
                          <a:latin typeface="Aljazeera"/>
                        </a:rPr>
                        <a:t>K</a:t>
                      </a:r>
                      <a:r>
                        <a:rPr lang="en-US" sz="1600">
                          <a:effectLst/>
                          <a:latin typeface="Aljazeera"/>
                        </a:rPr>
                        <a:t>alium</a:t>
                      </a:r>
                      <a:endParaRPr lang="en-US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FF0000"/>
                          </a:solidFill>
                          <a:effectLst/>
                          <a:latin typeface="Aljazeera"/>
                        </a:rPr>
                        <a:t>K</a:t>
                      </a:r>
                      <a:endParaRPr lang="en-US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</a:tr>
              <a:tr h="750399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>
                          <a:effectLst/>
                          <a:cs typeface="Aljazeera"/>
                        </a:rPr>
                        <a:t>أكسجين</a:t>
                      </a:r>
                      <a:endParaRPr lang="ar-JO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FF0000"/>
                          </a:solidFill>
                          <a:effectLst/>
                          <a:latin typeface="Aljazeera"/>
                        </a:rPr>
                        <a:t>O</a:t>
                      </a:r>
                      <a:r>
                        <a:rPr lang="en-US" sz="1600">
                          <a:effectLst/>
                          <a:latin typeface="Aljazeera"/>
                        </a:rPr>
                        <a:t>xygen</a:t>
                      </a:r>
                      <a:endParaRPr lang="en-US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FF0000"/>
                          </a:solidFill>
                          <a:effectLst/>
                          <a:latin typeface="Aljazeera"/>
                        </a:rPr>
                        <a:t>O</a:t>
                      </a:r>
                      <a:endParaRPr lang="en-US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</a:tr>
              <a:tr h="750399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>
                          <a:effectLst/>
                          <a:cs typeface="Aljazeera"/>
                        </a:rPr>
                        <a:t>نيتروجين</a:t>
                      </a:r>
                      <a:endParaRPr lang="ar-JO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FF0000"/>
                          </a:solidFill>
                          <a:effectLst/>
                          <a:latin typeface="Aljazeera"/>
                        </a:rPr>
                        <a:t>N</a:t>
                      </a:r>
                      <a:r>
                        <a:rPr lang="en-US" sz="1600">
                          <a:effectLst/>
                          <a:latin typeface="Aljazeera"/>
                        </a:rPr>
                        <a:t>itrogen</a:t>
                      </a:r>
                      <a:endParaRPr lang="en-US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  <a:latin typeface="Aljazeera"/>
                        </a:rPr>
                        <a:t>N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</a:tr>
              <a:tr h="750399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>
                          <a:effectLst/>
                          <a:cs typeface="Aljazeera"/>
                        </a:rPr>
                        <a:t>صوديوم</a:t>
                      </a:r>
                      <a:endParaRPr lang="ar-JO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FF0000"/>
                          </a:solidFill>
                          <a:effectLst/>
                          <a:latin typeface="Aljazeera"/>
                        </a:rPr>
                        <a:t>Na</a:t>
                      </a:r>
                      <a:r>
                        <a:rPr lang="en-US" sz="1600">
                          <a:effectLst/>
                          <a:latin typeface="Aljazeera"/>
                        </a:rPr>
                        <a:t>trium</a:t>
                      </a:r>
                      <a:endParaRPr lang="en-US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  <a:latin typeface="Aljazeera"/>
                        </a:rPr>
                        <a:t>Na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08377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sz="quarter" idx="1"/>
          </p:nvPr>
        </p:nvSpPr>
        <p:spPr>
          <a:xfrm>
            <a:off x="457200" y="332656"/>
            <a:ext cx="8075240" cy="6141296"/>
          </a:xfrm>
        </p:spPr>
        <p:txBody>
          <a:bodyPr/>
          <a:lstStyle/>
          <a:p>
            <a:pPr algn="r" rtl="1"/>
            <a:r>
              <a:rPr lang="ar-JO" dirty="0"/>
              <a:t>من وجهة نظرك، هل سهّل استخدام الرموز العلمية تبادل المعلومات والمعرفة بين الناس؟ وضّح إجابتك</a:t>
            </a:r>
            <a:r>
              <a:rPr lang="ar-JO" dirty="0" smtClean="0"/>
              <a:t>.</a:t>
            </a:r>
          </a:p>
          <a:p>
            <a:pPr algn="r" rtl="1"/>
            <a:endParaRPr lang="ar-JO" dirty="0"/>
          </a:p>
          <a:p>
            <a:pPr algn="r" rtl="1"/>
            <a:endParaRPr lang="ar-JO" dirty="0" smtClean="0"/>
          </a:p>
          <a:p>
            <a:pPr algn="r" rtl="1"/>
            <a:r>
              <a:rPr lang="ar-JO" dirty="0"/>
              <a:t>نعم؛ حيث أن تلك الرموز هي رموز متفق عليها عالمياً، وتختصر الزمن اللازم للدلالة على اسم العنصر، كما يسهّل حفظها وفهمها</a:t>
            </a:r>
            <a:r>
              <a:rPr lang="ar-JO" dirty="0" smtClean="0"/>
              <a:t>.</a:t>
            </a:r>
            <a:endParaRPr lang="ar-JO" dirty="0"/>
          </a:p>
        </p:txBody>
      </p:sp>
    </p:spTree>
    <p:extLst>
      <p:ext uri="{BB962C8B-B14F-4D97-AF65-F5344CB8AC3E}">
        <p14:creationId xmlns:p14="http://schemas.microsoft.com/office/powerpoint/2010/main" val="4149586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sz="quarter" idx="1"/>
          </p:nvPr>
        </p:nvSpPr>
        <p:spPr>
          <a:xfrm>
            <a:off x="457200" y="116632"/>
            <a:ext cx="8147248" cy="6357320"/>
          </a:xfrm>
        </p:spPr>
        <p:txBody>
          <a:bodyPr/>
          <a:lstStyle/>
          <a:p>
            <a:pPr algn="r" rtl="1"/>
            <a:r>
              <a:rPr lang="ar-JO" b="1" dirty="0"/>
              <a:t>أسس كتابة رموز العناصر</a:t>
            </a:r>
            <a:endParaRPr lang="ar-JO" dirty="0"/>
          </a:p>
          <a:p>
            <a:pPr algn="r" rtl="1"/>
            <a:r>
              <a:rPr lang="ar-JO" dirty="0"/>
              <a:t>هنالك ثلاثة أسس رئيسة لكتابة رمز العنصر، وهي:</a:t>
            </a:r>
          </a:p>
          <a:p>
            <a:pPr algn="r" rtl="1"/>
            <a:r>
              <a:rPr lang="ar-JO" b="1" dirty="0"/>
              <a:t>أولاً:</a:t>
            </a:r>
            <a:endParaRPr lang="ar-JO" dirty="0"/>
          </a:p>
          <a:p>
            <a:pPr algn="r" rtl="1"/>
            <a:r>
              <a:rPr lang="ar-JO" dirty="0"/>
              <a:t>بعض العناصر يعبر عن رمزها بحرف واحد يمثل الحرف الأول من اسمها الإنجليزي أو اللاتيني، وفي هذه الحالة يجب أن يكون الحرف كبيراً.</a:t>
            </a:r>
          </a:p>
          <a:p>
            <a:pPr algn="r" rtl="1"/>
            <a:r>
              <a:rPr lang="ar-JO" b="1" dirty="0"/>
              <a:t>مثال:</a:t>
            </a:r>
            <a:endParaRPr lang="ar-JO" dirty="0"/>
          </a:p>
          <a:p>
            <a:pPr algn="r" rtl="1"/>
            <a:r>
              <a:rPr lang="ar-JO" dirty="0" smtClean="0"/>
              <a:t>الفلور  </a:t>
            </a:r>
            <a:r>
              <a:rPr lang="en-US" dirty="0" smtClean="0"/>
              <a:t> Fluorine   </a:t>
            </a:r>
            <a:r>
              <a:rPr lang="ar-JO" dirty="0" smtClean="0"/>
              <a:t>يرمز </a:t>
            </a:r>
            <a:r>
              <a:rPr lang="ar-JO" dirty="0"/>
              <a:t>له </a:t>
            </a:r>
            <a:r>
              <a:rPr lang="ar-JO" dirty="0" smtClean="0"/>
              <a:t>بالرمز</a:t>
            </a:r>
            <a:r>
              <a:rPr lang="en-US" dirty="0" smtClean="0"/>
              <a:t>( F)، </a:t>
            </a:r>
            <a:r>
              <a:rPr lang="ar-JO" dirty="0"/>
              <a:t>ولا يجوز أن </a:t>
            </a:r>
            <a:r>
              <a:rPr lang="ar-JO" dirty="0" smtClean="0"/>
              <a:t>يكتب</a:t>
            </a:r>
            <a:r>
              <a:rPr lang="en-US" dirty="0" smtClean="0"/>
              <a:t>  f  </a:t>
            </a:r>
            <a:endParaRPr lang="en-US" dirty="0"/>
          </a:p>
          <a:p>
            <a:pPr algn="r" rtl="1"/>
            <a:r>
              <a:rPr lang="ar-JO" b="1" dirty="0"/>
              <a:t>ثانياً:</a:t>
            </a:r>
            <a:endParaRPr lang="ar-JO" dirty="0"/>
          </a:p>
          <a:p>
            <a:pPr algn="r" rtl="1"/>
            <a:r>
              <a:rPr lang="ar-JO" dirty="0"/>
              <a:t>بعض العناصر يعبر عن رمزها بالحرفين، الأول والثاني من أسمائها، وفي هذه الحالة يكتب الحرف الأول كبيراً والحرف الثاني صغيراً</a:t>
            </a:r>
            <a:r>
              <a:rPr lang="ar-JO" dirty="0" smtClean="0"/>
              <a:t>.</a:t>
            </a:r>
            <a:endParaRPr lang="en-US" dirty="0" smtClean="0"/>
          </a:p>
          <a:p>
            <a:pPr algn="r" rtl="1"/>
            <a:r>
              <a:rPr lang="ar-JO" b="1" dirty="0"/>
              <a:t>مثال:</a:t>
            </a:r>
            <a:endParaRPr lang="ar-JO" dirty="0"/>
          </a:p>
          <a:p>
            <a:pPr algn="r" rtl="1"/>
            <a:r>
              <a:rPr lang="ar-JO" dirty="0" smtClean="0"/>
              <a:t>الحديد </a:t>
            </a:r>
            <a:r>
              <a:rPr lang="en-US" dirty="0" smtClean="0"/>
              <a:t>Ferrous  </a:t>
            </a:r>
            <a:r>
              <a:rPr lang="ar-JO" dirty="0" smtClean="0"/>
              <a:t>يرمز </a:t>
            </a:r>
            <a:r>
              <a:rPr lang="ar-JO" dirty="0"/>
              <a:t>له </a:t>
            </a:r>
            <a:r>
              <a:rPr lang="ar-JO" dirty="0" smtClean="0"/>
              <a:t>بالرمز</a:t>
            </a:r>
            <a:r>
              <a:rPr lang="en-US" dirty="0" smtClean="0"/>
              <a:t>Fe ، </a:t>
            </a:r>
            <a:r>
              <a:rPr lang="ar-JO" dirty="0"/>
              <a:t>ولا يجوز أن يكتب </a:t>
            </a:r>
            <a:r>
              <a:rPr lang="en-US" dirty="0" smtClean="0"/>
              <a:t> FE</a:t>
            </a:r>
            <a:endParaRPr lang="en-US" dirty="0"/>
          </a:p>
          <a:p>
            <a:pPr algn="r" rtl="1"/>
            <a:endParaRPr lang="ar-JO" dirty="0"/>
          </a:p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0881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وان 1"/>
          <p:cNvSpPr>
            <a:spLocks noGrp="1"/>
          </p:cNvSpPr>
          <p:nvPr>
            <p:ph sz="quarter" idx="1"/>
          </p:nvPr>
        </p:nvSpPr>
        <p:spPr>
          <a:xfrm>
            <a:off x="179388" y="115888"/>
            <a:ext cx="8569325" cy="6357937"/>
          </a:xfrm>
        </p:spPr>
        <p:txBody>
          <a:bodyPr/>
          <a:lstStyle/>
          <a:p>
            <a:pPr algn="r" rtl="1"/>
            <a:r>
              <a:rPr lang="ar-JO" b="1" dirty="0"/>
              <a:t>ثالثاً:</a:t>
            </a:r>
            <a:endParaRPr lang="ar-JO" dirty="0"/>
          </a:p>
          <a:p>
            <a:pPr algn="r" rtl="1"/>
            <a:r>
              <a:rPr lang="ar-JO" dirty="0"/>
              <a:t>بعض العناصر يعبر عن رمزها بالحرفين، الأول وحرف آخر في وسطها، وفي هذه الحالة يكتب الحرف الأول كبيراً والحرف الثاني صغيراً.</a:t>
            </a:r>
          </a:p>
          <a:p>
            <a:pPr algn="r" rtl="1"/>
            <a:r>
              <a:rPr lang="ar-JO" b="1" dirty="0"/>
              <a:t>مثال:</a:t>
            </a:r>
            <a:endParaRPr lang="ar-JO" dirty="0"/>
          </a:p>
          <a:p>
            <a:pPr algn="r" rtl="1"/>
            <a:r>
              <a:rPr lang="ar-JO" dirty="0"/>
              <a:t>الرصاص </a:t>
            </a:r>
            <a:r>
              <a:rPr lang="en-US" dirty="0" smtClean="0"/>
              <a:t> </a:t>
            </a:r>
            <a:r>
              <a:rPr lang="en-US" dirty="0" err="1" smtClean="0"/>
              <a:t>Plumbum</a:t>
            </a:r>
            <a:r>
              <a:rPr lang="en-US" dirty="0" smtClean="0"/>
              <a:t>  </a:t>
            </a:r>
            <a:r>
              <a:rPr lang="ar-JO" dirty="0" smtClean="0"/>
              <a:t>يرمز </a:t>
            </a:r>
            <a:r>
              <a:rPr lang="ar-JO" dirty="0"/>
              <a:t>له </a:t>
            </a:r>
            <a:r>
              <a:rPr lang="ar-JO" dirty="0" smtClean="0"/>
              <a:t>بالرمز</a:t>
            </a:r>
            <a:r>
              <a:rPr lang="en-US" dirty="0" smtClean="0"/>
              <a:t>    </a:t>
            </a:r>
            <a:r>
              <a:rPr lang="en-US" dirty="0" err="1" smtClean="0"/>
              <a:t>Pb</a:t>
            </a:r>
            <a:r>
              <a:rPr lang="en-US" dirty="0" smtClean="0"/>
              <a:t>   </a:t>
            </a:r>
            <a:r>
              <a:rPr lang="ar-JO" dirty="0" smtClean="0"/>
              <a:t>ولا </a:t>
            </a:r>
            <a:r>
              <a:rPr lang="ar-JO" dirty="0"/>
              <a:t>يجوز أن </a:t>
            </a:r>
            <a:r>
              <a:rPr lang="ar-JO" dirty="0" smtClean="0"/>
              <a:t>يكتب</a:t>
            </a:r>
            <a:r>
              <a:rPr lang="en-US" dirty="0" smtClean="0"/>
              <a:t>  </a:t>
            </a:r>
            <a:r>
              <a:rPr lang="ar-JO" dirty="0" smtClean="0"/>
              <a:t> </a:t>
            </a:r>
            <a:r>
              <a:rPr lang="en-US" dirty="0" smtClean="0"/>
              <a:t>    PB</a:t>
            </a:r>
            <a:endParaRPr lang="en-US" dirty="0"/>
          </a:p>
          <a:p>
            <a:pPr algn="r" rtl="1"/>
            <a:r>
              <a:rPr lang="en-US" dirty="0"/>
              <a:t> </a:t>
            </a:r>
          </a:p>
          <a:p>
            <a:pPr algn="r" rtl="1"/>
            <a:r>
              <a:rPr lang="ar-JO" b="1" dirty="0"/>
              <a:t>سؤال:</a:t>
            </a:r>
            <a:endParaRPr lang="ar-JO" dirty="0"/>
          </a:p>
          <a:p>
            <a:pPr algn="r" rtl="1"/>
            <a:r>
              <a:rPr lang="ar-JO" dirty="0"/>
              <a:t>النيون عنصر كيميائي اشتق اسمه من الكلمة اليونانية القديمة </a:t>
            </a:r>
            <a:r>
              <a:rPr lang="en-US" dirty="0" smtClean="0"/>
              <a:t> neon، </a:t>
            </a:r>
            <a:r>
              <a:rPr lang="ar-JO" dirty="0"/>
              <a:t>وتعني جديد </a:t>
            </a:r>
            <a:r>
              <a:rPr lang="en-US" dirty="0" smtClean="0"/>
              <a:t>new</a:t>
            </a:r>
            <a:endParaRPr lang="en-US" dirty="0"/>
          </a:p>
          <a:p>
            <a:pPr algn="r" rtl="1"/>
            <a:r>
              <a:rPr lang="ar-JO" dirty="0"/>
              <a:t>إذا علمت رمز العنصر يتألف من حرفين متتاليين، فأي الرموز التالية يمثل الرمز الصحيح لعنصر النيون؟</a:t>
            </a:r>
          </a:p>
          <a:p>
            <a:pPr algn="r" rtl="1"/>
            <a:r>
              <a:rPr lang="en-US" dirty="0"/>
              <a:t>NE   ,   </a:t>
            </a:r>
            <a:r>
              <a:rPr lang="en-US" dirty="0">
                <a:solidFill>
                  <a:srgbClr val="FF0000"/>
                </a:solidFill>
              </a:rPr>
              <a:t>Ne</a:t>
            </a:r>
            <a:r>
              <a:rPr lang="en-US" dirty="0"/>
              <a:t>   ,   </a:t>
            </a:r>
            <a:r>
              <a:rPr lang="en-US" dirty="0" err="1"/>
              <a:t>nE</a:t>
            </a:r>
            <a:r>
              <a:rPr lang="en-US" dirty="0"/>
              <a:t>   ,   </a:t>
            </a:r>
            <a:r>
              <a:rPr lang="en-US" dirty="0" smtClean="0"/>
              <a:t>ne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4108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sz="quarter" idx="1"/>
          </p:nvPr>
        </p:nvSpPr>
        <p:spPr>
          <a:xfrm>
            <a:off x="251520" y="188640"/>
            <a:ext cx="8352928" cy="6480720"/>
          </a:xfrm>
        </p:spPr>
        <p:txBody>
          <a:bodyPr>
            <a:normAutofit/>
          </a:bodyPr>
          <a:lstStyle/>
          <a:p>
            <a:pPr marL="0" indent="0" algn="ctr" rtl="1">
              <a:buNone/>
            </a:pPr>
            <a:r>
              <a:rPr lang="ar-JO" sz="2800" b="1" dirty="0"/>
              <a:t>*</a:t>
            </a:r>
            <a:r>
              <a:rPr lang="ar-JO" sz="2800" b="1" dirty="0" smtClean="0"/>
              <a:t>الدرس الثاني : </a:t>
            </a:r>
            <a:r>
              <a:rPr lang="ar-SA" sz="2800" b="1" dirty="0"/>
              <a:t>تصنيف العناصر إلى فلزّاتٍ أو </a:t>
            </a:r>
            <a:r>
              <a:rPr lang="ar-SA" sz="2800" b="1" dirty="0" smtClean="0"/>
              <a:t>لافلزّاتٍ</a:t>
            </a:r>
            <a:r>
              <a:rPr lang="ar-JO" sz="2800" b="1" dirty="0" smtClean="0"/>
              <a:t>*</a:t>
            </a:r>
          </a:p>
          <a:p>
            <a:pPr algn="r" rtl="1"/>
            <a:r>
              <a:rPr lang="ar-JO" sz="2800" dirty="0"/>
              <a:t>يبلغ عدد العناصر التي عرفها الإنسان حتى الآن أكثر من 110 عناصر، يتشابه بعضها في خصائص ويختلف في أخرى، لذا فكر العلماء في تصنيفها إلى فئات تسهيلاً لدراستها</a:t>
            </a:r>
            <a:r>
              <a:rPr lang="ar-JO" sz="2800" dirty="0" smtClean="0"/>
              <a:t>.</a:t>
            </a:r>
          </a:p>
          <a:p>
            <a:pPr algn="r" rtl="1"/>
            <a:endParaRPr lang="en-US" sz="2800" b="1" dirty="0"/>
          </a:p>
        </p:txBody>
      </p:sp>
      <p:sp>
        <p:nvSpPr>
          <p:cNvPr id="5" name="مستطيل مستدير الزوايا 4"/>
          <p:cNvSpPr/>
          <p:nvPr/>
        </p:nvSpPr>
        <p:spPr>
          <a:xfrm>
            <a:off x="3275856" y="2359312"/>
            <a:ext cx="2880320" cy="12241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JO" sz="2000" dirty="0">
                <a:solidFill>
                  <a:schemeClr val="tx1"/>
                </a:solidFill>
              </a:rPr>
              <a:t>يمكن تصنيف العناصر حسب خصائصها إلى صنفين</a:t>
            </a:r>
            <a:endParaRPr lang="en-US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7" name="رابط كسهم مستقيم 6"/>
          <p:cNvCxnSpPr>
            <a:stCxn id="5" idx="2"/>
          </p:cNvCxnSpPr>
          <p:nvPr/>
        </p:nvCxnSpPr>
        <p:spPr>
          <a:xfrm>
            <a:off x="4716016" y="3583448"/>
            <a:ext cx="1152128" cy="9976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رابط كسهم مستقيم 8"/>
          <p:cNvCxnSpPr>
            <a:stCxn id="5" idx="2"/>
          </p:cNvCxnSpPr>
          <p:nvPr/>
        </p:nvCxnSpPr>
        <p:spPr>
          <a:xfrm flipH="1">
            <a:off x="3491880" y="3583448"/>
            <a:ext cx="1224136" cy="9976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شكل بيضاوي 9"/>
          <p:cNvSpPr/>
          <p:nvPr/>
        </p:nvSpPr>
        <p:spPr>
          <a:xfrm>
            <a:off x="5616116" y="4509120"/>
            <a:ext cx="1620180" cy="11521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JO" sz="2000" dirty="0">
                <a:solidFill>
                  <a:schemeClr val="tx1"/>
                </a:solidFill>
              </a:rPr>
              <a:t>الفلزّات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شكل بيضاوي 10"/>
          <p:cNvSpPr/>
          <p:nvPr/>
        </p:nvSpPr>
        <p:spPr>
          <a:xfrm>
            <a:off x="2051720" y="4509120"/>
            <a:ext cx="1584176" cy="11521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JO" sz="2000" dirty="0">
                <a:solidFill>
                  <a:schemeClr val="tx1"/>
                </a:solidFill>
              </a:rPr>
              <a:t>اللافلزّات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5498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sz="quarter" idx="1"/>
          </p:nvPr>
        </p:nvSpPr>
        <p:spPr>
          <a:xfrm>
            <a:off x="457198" y="548680"/>
            <a:ext cx="7859217" cy="5925272"/>
          </a:xfrm>
        </p:spPr>
        <p:txBody>
          <a:bodyPr/>
          <a:lstStyle/>
          <a:p>
            <a:pPr algn="r" rtl="1"/>
            <a:r>
              <a:rPr lang="ar-JO" b="1" dirty="0"/>
              <a:t>خصائص الفلزات:</a:t>
            </a:r>
            <a:endParaRPr lang="ar-JO" dirty="0"/>
          </a:p>
          <a:p>
            <a:pPr algn="r" rtl="1"/>
            <a:r>
              <a:rPr lang="ar-JO" dirty="0" smtClean="0"/>
              <a:t>1 -   قابلة للتشكّل :</a:t>
            </a:r>
            <a:endParaRPr lang="ar-JO" dirty="0"/>
          </a:p>
          <a:p>
            <a:pPr marL="0" indent="0" algn="r" rtl="1">
              <a:buNone/>
            </a:pPr>
            <a:r>
              <a:rPr lang="ar-JO" dirty="0" smtClean="0"/>
              <a:t>   تمتاز </a:t>
            </a:r>
            <a:r>
              <a:rPr lang="ar-JO" dirty="0"/>
              <a:t>الفلزات بأنها قابلة للطرق، فهي لا تتكسر عند طرقها بمطرقة، بل تتحوّل إلى أشكال أخرى، كأن تتحوّل إلى صفيحة أو أن تتحوّل إلى أسلاك.</a:t>
            </a:r>
          </a:p>
          <a:p>
            <a:pPr marL="0" indent="0" algn="r" rtl="1">
              <a:buNone/>
            </a:pP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717032"/>
            <a:ext cx="7685265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0583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sz="quarter" idx="1"/>
          </p:nvPr>
        </p:nvSpPr>
        <p:spPr>
          <a:xfrm>
            <a:off x="457200" y="188640"/>
            <a:ext cx="8003232" cy="6285312"/>
          </a:xfrm>
        </p:spPr>
        <p:txBody>
          <a:bodyPr/>
          <a:lstStyle/>
          <a:p>
            <a:pPr algn="r" rtl="1"/>
            <a:r>
              <a:rPr lang="ar-JO" dirty="0" smtClean="0"/>
              <a:t>2 - موصلة </a:t>
            </a:r>
            <a:r>
              <a:rPr lang="ar-JO" dirty="0"/>
              <a:t>جيدة </a:t>
            </a:r>
            <a:r>
              <a:rPr lang="ar-JO" dirty="0" smtClean="0"/>
              <a:t>للحرارة :</a:t>
            </a:r>
          </a:p>
          <a:p>
            <a:pPr marL="0" indent="0" algn="r" rtl="1">
              <a:buNone/>
            </a:pPr>
            <a:endParaRPr lang="ar-JO" dirty="0"/>
          </a:p>
          <a:p>
            <a:pPr marL="0" indent="0" algn="r" rtl="1">
              <a:buNone/>
            </a:pPr>
            <a:r>
              <a:rPr lang="ar-JO" dirty="0" smtClean="0"/>
              <a:t>   تمتاز </a:t>
            </a:r>
            <a:r>
              <a:rPr lang="ar-JO" dirty="0"/>
              <a:t>الفلزات بقابليتها على إيصال الحرارة، فمثلاً عند تحريك القهوة بملعقة من الألومنيوم وهي على النار، تشعر بحرارة الملعقة في يدك.</a:t>
            </a:r>
          </a:p>
          <a:p>
            <a:pPr algn="r" rtl="1"/>
            <a:endParaRPr lang="ar-JO" dirty="0" smtClean="0"/>
          </a:p>
          <a:p>
            <a:pPr algn="r" rtl="1"/>
            <a:endParaRPr lang="ar-JO" dirty="0"/>
          </a:p>
          <a:p>
            <a:pPr algn="r" rtl="1"/>
            <a:r>
              <a:rPr lang="ar-JO" dirty="0" smtClean="0"/>
              <a:t>3 - </a:t>
            </a:r>
            <a:r>
              <a:rPr lang="ar-JO" dirty="0"/>
              <a:t>موصلة جيدة </a:t>
            </a:r>
            <a:r>
              <a:rPr lang="ar-JO" dirty="0" smtClean="0"/>
              <a:t>للكهرباء :</a:t>
            </a:r>
            <a:endParaRPr lang="ar-JO" dirty="0"/>
          </a:p>
          <a:p>
            <a:pPr marL="0" indent="0" algn="r" rtl="1">
              <a:buNone/>
            </a:pPr>
            <a:r>
              <a:rPr lang="ar-JO" dirty="0" smtClean="0"/>
              <a:t> تمتاز </a:t>
            </a:r>
            <a:r>
              <a:rPr lang="ar-JO" dirty="0"/>
              <a:t>الفلزات بقابليتها على إيصال الكهرباء، فأسلاك الكهرباء تُصنع من النحاس، وهو عنصر فلزي موصل جيد للكهرباء، لذا فهو يُغلّف بمادة عازلة</a:t>
            </a:r>
            <a:r>
              <a:rPr lang="ar-JO" dirty="0" smtClean="0"/>
              <a:t>.</a:t>
            </a:r>
          </a:p>
          <a:p>
            <a:pPr marL="0" indent="0" algn="r" rtl="1">
              <a:buNone/>
            </a:pPr>
            <a:endParaRPr lang="ar-JO" dirty="0"/>
          </a:p>
          <a:p>
            <a:pPr algn="r" rtl="1"/>
            <a:r>
              <a:rPr lang="ar-JO" dirty="0"/>
              <a:t>وعليه يعرّف الفلز بأنه:</a:t>
            </a:r>
          </a:p>
          <a:p>
            <a:pPr algn="r" rtl="1"/>
            <a:r>
              <a:rPr lang="ar-JO" b="1" dirty="0"/>
              <a:t>الفلز:</a:t>
            </a:r>
            <a:r>
              <a:rPr lang="ar-JO" dirty="0"/>
              <a:t> عنصر صلب قابل للطرق موصل للحرارة والكهرباء.</a:t>
            </a:r>
          </a:p>
          <a:p>
            <a:pPr algn="r" rtl="1"/>
            <a:endParaRPr lang="ar-JO" dirty="0"/>
          </a:p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7643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عنصر نائب للمحتوى 5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602636674"/>
              </p:ext>
            </p:extLst>
          </p:nvPr>
        </p:nvGraphicFramePr>
        <p:xfrm>
          <a:off x="1115616" y="1268758"/>
          <a:ext cx="6984776" cy="4608513"/>
        </p:xfrm>
        <a:graphic>
          <a:graphicData uri="http://schemas.openxmlformats.org/drawingml/2006/table">
            <a:tbl>
              <a:tblPr rtl="1"/>
              <a:tblGrid>
                <a:gridCol w="1741461"/>
                <a:gridCol w="1750927"/>
                <a:gridCol w="1703604"/>
                <a:gridCol w="1788784"/>
              </a:tblGrid>
              <a:tr h="658359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 dirty="0">
                          <a:effectLst/>
                          <a:cs typeface="Aljazeera"/>
                        </a:rPr>
                        <a:t>الفلز</a:t>
                      </a:r>
                      <a:endParaRPr lang="ar-JO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>
                          <a:effectLst/>
                          <a:cs typeface="Aljazeera"/>
                        </a:rPr>
                        <a:t>رمزه</a:t>
                      </a:r>
                      <a:endParaRPr lang="ar-JO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>
                          <a:effectLst/>
                          <a:cs typeface="Aljazeera"/>
                        </a:rPr>
                        <a:t>الفلز</a:t>
                      </a:r>
                      <a:endParaRPr lang="ar-JO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>
                          <a:effectLst/>
                          <a:cs typeface="Aljazeera"/>
                        </a:rPr>
                        <a:t>رمزه</a:t>
                      </a:r>
                      <a:endParaRPr lang="ar-JO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8359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>
                          <a:effectLst/>
                          <a:cs typeface="Aljazeera"/>
                        </a:rPr>
                        <a:t>صوديوم</a:t>
                      </a:r>
                      <a:endParaRPr lang="ar-JO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ljazeera"/>
                        </a:rPr>
                        <a:t>Na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>
                          <a:effectLst/>
                          <a:cs typeface="Aljazeera"/>
                        </a:rPr>
                        <a:t>نحاس</a:t>
                      </a:r>
                      <a:endParaRPr lang="ar-JO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ljazeera"/>
                        </a:rPr>
                        <a:t>Cu</a:t>
                      </a:r>
                      <a:endParaRPr lang="en-US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8359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>
                          <a:effectLst/>
                          <a:cs typeface="Aljazeera"/>
                        </a:rPr>
                        <a:t>بوتاسيوم</a:t>
                      </a:r>
                      <a:endParaRPr lang="ar-JO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ljazeera"/>
                        </a:rPr>
                        <a:t>K</a:t>
                      </a:r>
                      <a:endParaRPr lang="en-US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>
                          <a:effectLst/>
                          <a:cs typeface="Aljazeera"/>
                        </a:rPr>
                        <a:t>زئبق</a:t>
                      </a:r>
                      <a:endParaRPr lang="ar-JO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ljazeera"/>
                        </a:rPr>
                        <a:t>Hg</a:t>
                      </a:r>
                      <a:endParaRPr lang="en-US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8359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>
                          <a:effectLst/>
                          <a:cs typeface="Aljazeera"/>
                        </a:rPr>
                        <a:t>مغنيسيوم</a:t>
                      </a:r>
                      <a:endParaRPr lang="ar-JO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ljazeera"/>
                        </a:rPr>
                        <a:t>Mg</a:t>
                      </a:r>
                      <a:endParaRPr lang="en-US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>
                          <a:effectLst/>
                          <a:cs typeface="Aljazeera"/>
                        </a:rPr>
                        <a:t>فضة</a:t>
                      </a:r>
                      <a:endParaRPr lang="ar-JO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ljazeera"/>
                        </a:rPr>
                        <a:t>Ag</a:t>
                      </a:r>
                      <a:endParaRPr lang="en-US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8359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>
                          <a:effectLst/>
                          <a:cs typeface="Aljazeera"/>
                        </a:rPr>
                        <a:t>كالسيوم</a:t>
                      </a:r>
                      <a:endParaRPr lang="ar-JO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ljazeera"/>
                        </a:rPr>
                        <a:t>Ca</a:t>
                      </a:r>
                      <a:endParaRPr lang="en-US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>
                          <a:effectLst/>
                          <a:cs typeface="Aljazeera"/>
                        </a:rPr>
                        <a:t>ذهب</a:t>
                      </a:r>
                      <a:endParaRPr lang="ar-JO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ljazeera"/>
                        </a:rPr>
                        <a:t>Au</a:t>
                      </a:r>
                      <a:endParaRPr lang="en-US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8359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>
                          <a:effectLst/>
                          <a:cs typeface="Aljazeera"/>
                        </a:rPr>
                        <a:t>ألومنيوم</a:t>
                      </a:r>
                      <a:endParaRPr lang="ar-JO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ljazeera"/>
                        </a:rPr>
                        <a:t>Al</a:t>
                      </a:r>
                      <a:endParaRPr lang="en-US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>
                          <a:effectLst/>
                          <a:cs typeface="Aljazeera"/>
                        </a:rPr>
                        <a:t>رصاص</a:t>
                      </a:r>
                      <a:endParaRPr lang="ar-JO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ljazeera"/>
                        </a:rPr>
                        <a:t>Pb</a:t>
                      </a:r>
                      <a:endParaRPr lang="en-US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8359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>
                          <a:effectLst/>
                          <a:cs typeface="Aljazeera"/>
                        </a:rPr>
                        <a:t>حديد</a:t>
                      </a:r>
                      <a:endParaRPr lang="ar-JO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ljazeera"/>
                        </a:rPr>
                        <a:t>Fe</a:t>
                      </a:r>
                      <a:endParaRPr lang="en-US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>
                          <a:effectLst/>
                          <a:cs typeface="Aljazeera"/>
                        </a:rPr>
                        <a:t>خارصين</a:t>
                      </a:r>
                      <a:endParaRPr lang="ar-JO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ljazeera"/>
                        </a:rPr>
                        <a:t>Zn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1049047" y="685634"/>
            <a:ext cx="7051345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JO" sz="2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ljazeera"/>
                <a:cs typeface="Arial" pitchFamily="34" charset="0"/>
              </a:rPr>
              <a:t>من المفيد أن تحفظ رموز بعض العناصر الفلزية، مثل:</a:t>
            </a:r>
            <a:endParaRPr kumimoji="0" lang="en-US" sz="105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3307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sz="quarter" idx="1"/>
          </p:nvPr>
        </p:nvSpPr>
        <p:spPr>
          <a:xfrm>
            <a:off x="457200" y="260648"/>
            <a:ext cx="8075240" cy="6213304"/>
          </a:xfrm>
        </p:spPr>
        <p:txBody>
          <a:bodyPr>
            <a:normAutofit/>
          </a:bodyPr>
          <a:lstStyle/>
          <a:p>
            <a:pPr marL="0" indent="0" algn="r" rtl="1">
              <a:buNone/>
            </a:pPr>
            <a:r>
              <a:rPr lang="ar-JO" sz="3200" b="1" dirty="0" smtClean="0"/>
              <a:t>****خصائص </a:t>
            </a:r>
            <a:r>
              <a:rPr lang="ar-JO" sz="3200" b="1" dirty="0"/>
              <a:t>اللافلزات</a:t>
            </a:r>
            <a:r>
              <a:rPr lang="ar-JO" sz="3200" b="1" dirty="0" smtClean="0"/>
              <a:t>:</a:t>
            </a:r>
          </a:p>
          <a:p>
            <a:pPr marL="0" indent="0" algn="r" rtl="1">
              <a:buNone/>
            </a:pPr>
            <a:endParaRPr lang="ar-JO" sz="3200" b="1" dirty="0"/>
          </a:p>
          <a:p>
            <a:pPr algn="r" rtl="1"/>
            <a:r>
              <a:rPr lang="ar-JO" sz="3200" b="1" dirty="0" smtClean="0"/>
              <a:t>1 - غير </a:t>
            </a:r>
            <a:r>
              <a:rPr lang="ar-JO" sz="3200" b="1" dirty="0"/>
              <a:t>قابلة للتشكّل.</a:t>
            </a:r>
          </a:p>
          <a:p>
            <a:pPr algn="r" rtl="1"/>
            <a:r>
              <a:rPr lang="ar-JO" sz="3200" b="1" dirty="0" smtClean="0"/>
              <a:t>2 - غير </a:t>
            </a:r>
            <a:r>
              <a:rPr lang="ar-JO" sz="3200" b="1" dirty="0"/>
              <a:t>موصلة جيدة للحرارة.</a:t>
            </a:r>
          </a:p>
          <a:p>
            <a:pPr algn="r" rtl="1"/>
            <a:r>
              <a:rPr lang="ar-JO" sz="3200" b="1" dirty="0" smtClean="0"/>
              <a:t>3 - غير </a:t>
            </a:r>
            <a:r>
              <a:rPr lang="ar-JO" sz="3200" b="1" dirty="0"/>
              <a:t>موصلة جيدة للكهرباء</a:t>
            </a:r>
            <a:r>
              <a:rPr lang="ar-JO" sz="3200" b="1" dirty="0" smtClean="0"/>
              <a:t>.</a:t>
            </a:r>
          </a:p>
          <a:p>
            <a:pPr algn="r" rtl="1"/>
            <a:endParaRPr lang="ar-JO" sz="3200" b="1" dirty="0" smtClean="0"/>
          </a:p>
          <a:p>
            <a:pPr algn="r" rtl="1"/>
            <a:r>
              <a:rPr lang="ar-JO" sz="3200" b="1" dirty="0" smtClean="0"/>
              <a:t>وعليه </a:t>
            </a:r>
            <a:r>
              <a:rPr lang="ar-JO" sz="3200" b="1" dirty="0"/>
              <a:t>يعرّف اللافلز بأنه:</a:t>
            </a:r>
          </a:p>
          <a:p>
            <a:pPr algn="r" rtl="1"/>
            <a:r>
              <a:rPr lang="ar-JO" sz="3200" b="1" dirty="0"/>
              <a:t>اللافلز: عنصر (صلب، أو سائل، أو غاز) غير قابل للتشكل، وغير موصل للحرارة والكهرباء.</a:t>
            </a:r>
          </a:p>
        </p:txBody>
      </p:sp>
    </p:spTree>
    <p:extLst>
      <p:ext uri="{BB962C8B-B14F-4D97-AF65-F5344CB8AC3E}">
        <p14:creationId xmlns:p14="http://schemas.microsoft.com/office/powerpoint/2010/main" val="1077749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عنصر نائب للمحتوى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331621359"/>
              </p:ext>
            </p:extLst>
          </p:nvPr>
        </p:nvGraphicFramePr>
        <p:xfrm>
          <a:off x="827584" y="1362638"/>
          <a:ext cx="7416823" cy="4658647"/>
        </p:xfrm>
        <a:graphic>
          <a:graphicData uri="http://schemas.openxmlformats.org/drawingml/2006/table">
            <a:tbl>
              <a:tblPr rtl="1"/>
              <a:tblGrid>
                <a:gridCol w="1849181"/>
                <a:gridCol w="1859230"/>
                <a:gridCol w="1808982"/>
                <a:gridCol w="1899430"/>
              </a:tblGrid>
              <a:tr h="66552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>
                          <a:effectLst/>
                          <a:cs typeface="Aljazeera"/>
                        </a:rPr>
                        <a:t>اللافلز</a:t>
                      </a:r>
                      <a:endParaRPr lang="ar-JO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>
                          <a:effectLst/>
                          <a:cs typeface="Aljazeera"/>
                        </a:rPr>
                        <a:t>رمزه</a:t>
                      </a:r>
                      <a:endParaRPr lang="ar-JO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>
                          <a:effectLst/>
                          <a:cs typeface="Aljazeera"/>
                        </a:rPr>
                        <a:t>اللافلز</a:t>
                      </a:r>
                      <a:endParaRPr lang="ar-JO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>
                          <a:effectLst/>
                          <a:cs typeface="Aljazeera"/>
                        </a:rPr>
                        <a:t>رمزه</a:t>
                      </a:r>
                      <a:endParaRPr lang="ar-JO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552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>
                          <a:effectLst/>
                          <a:cs typeface="Aljazeera"/>
                        </a:rPr>
                        <a:t>هيدروجين</a:t>
                      </a:r>
                      <a:endParaRPr lang="ar-JO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ljazeera"/>
                        </a:rPr>
                        <a:t>H</a:t>
                      </a:r>
                      <a:endParaRPr lang="en-US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>
                          <a:effectLst/>
                          <a:cs typeface="Aljazeera"/>
                        </a:rPr>
                        <a:t>كلور</a:t>
                      </a:r>
                      <a:endParaRPr lang="ar-JO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ljazeera"/>
                        </a:rPr>
                        <a:t>Cl</a:t>
                      </a:r>
                      <a:endParaRPr lang="en-US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552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>
                          <a:effectLst/>
                          <a:cs typeface="Aljazeera"/>
                        </a:rPr>
                        <a:t>أكسجين</a:t>
                      </a:r>
                      <a:endParaRPr lang="ar-JO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ljazeera"/>
                        </a:rPr>
                        <a:t>O</a:t>
                      </a:r>
                      <a:endParaRPr lang="en-US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>
                          <a:effectLst/>
                          <a:cs typeface="Aljazeera"/>
                        </a:rPr>
                        <a:t>بروم</a:t>
                      </a:r>
                      <a:endParaRPr lang="ar-JO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ljazeera"/>
                        </a:rPr>
                        <a:t>Br</a:t>
                      </a:r>
                      <a:endParaRPr lang="en-US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552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>
                          <a:effectLst/>
                          <a:cs typeface="Aljazeera"/>
                        </a:rPr>
                        <a:t>نيتروجين</a:t>
                      </a:r>
                      <a:endParaRPr lang="ar-JO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ljazeera"/>
                        </a:rPr>
                        <a:t>N</a:t>
                      </a:r>
                      <a:endParaRPr lang="en-US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>
                          <a:effectLst/>
                          <a:cs typeface="Aljazeera"/>
                        </a:rPr>
                        <a:t>يود</a:t>
                      </a:r>
                      <a:endParaRPr lang="ar-JO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ljazeera"/>
                        </a:rPr>
                        <a:t>I</a:t>
                      </a:r>
                      <a:endParaRPr lang="en-US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552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>
                          <a:effectLst/>
                          <a:cs typeface="Aljazeera"/>
                        </a:rPr>
                        <a:t>كبريت</a:t>
                      </a:r>
                      <a:endParaRPr lang="ar-JO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ljazeera"/>
                        </a:rPr>
                        <a:t>S</a:t>
                      </a:r>
                      <a:endParaRPr lang="en-US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>
                          <a:effectLst/>
                          <a:cs typeface="Aljazeera"/>
                        </a:rPr>
                        <a:t>هيليوم</a:t>
                      </a:r>
                      <a:endParaRPr lang="ar-JO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ljazeera"/>
                        </a:rPr>
                        <a:t>He</a:t>
                      </a:r>
                      <a:endParaRPr lang="en-US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552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>
                          <a:effectLst/>
                          <a:cs typeface="Aljazeera"/>
                        </a:rPr>
                        <a:t>فسفور</a:t>
                      </a:r>
                      <a:endParaRPr lang="ar-JO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ljazeera"/>
                        </a:rPr>
                        <a:t>P</a:t>
                      </a:r>
                      <a:endParaRPr lang="en-US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>
                          <a:effectLst/>
                          <a:cs typeface="Aljazeera"/>
                        </a:rPr>
                        <a:t>نيون</a:t>
                      </a:r>
                      <a:endParaRPr lang="ar-JO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ljazeera"/>
                        </a:rPr>
                        <a:t>Ne</a:t>
                      </a:r>
                      <a:endParaRPr lang="en-US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552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>
                          <a:effectLst/>
                          <a:cs typeface="Aljazeera"/>
                        </a:rPr>
                        <a:t>فلور</a:t>
                      </a:r>
                      <a:endParaRPr lang="ar-JO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ljazeera"/>
                        </a:rPr>
                        <a:t>F</a:t>
                      </a:r>
                      <a:endParaRPr lang="en-US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JO" sz="1600">
                          <a:effectLst/>
                          <a:cs typeface="Aljazeera"/>
                        </a:rPr>
                        <a:t>سيليكون</a:t>
                      </a:r>
                      <a:endParaRPr lang="ar-JO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ljazeera"/>
                        </a:rPr>
                        <a:t>Si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187624" y="623973"/>
            <a:ext cx="7344816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JO" sz="2400" b="0" i="0" u="none" strike="noStrike" cap="none" normalizeH="0" baseline="0" dirty="0" smtClean="0">
                <a:ln>
                  <a:noFill/>
                </a:ln>
                <a:effectLst/>
                <a:latin typeface="Aljazeera"/>
                <a:cs typeface="Arial" pitchFamily="34" charset="0"/>
              </a:rPr>
              <a:t>من المفيد أن تحفظ رموز بعض عناصر اللافلزات، مثل:</a:t>
            </a:r>
            <a:endParaRPr kumimoji="0" lang="en-US" sz="105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8406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sz="quarter" idx="1"/>
          </p:nvPr>
        </p:nvSpPr>
        <p:spPr>
          <a:xfrm>
            <a:off x="457200" y="0"/>
            <a:ext cx="8219256" cy="6473952"/>
          </a:xfrm>
        </p:spPr>
        <p:txBody>
          <a:bodyPr>
            <a:normAutofit/>
          </a:bodyPr>
          <a:lstStyle/>
          <a:p>
            <a:pPr algn="r" rtl="1"/>
            <a:r>
              <a:rPr lang="ar-JO" b="1" dirty="0"/>
              <a:t>أطوّر معرفتي صفحة (54):</a:t>
            </a:r>
            <a:endParaRPr lang="ar-JO" dirty="0"/>
          </a:p>
          <a:p>
            <a:pPr algn="r" rtl="1"/>
            <a:r>
              <a:rPr lang="ar-JO" dirty="0"/>
              <a:t>يعد الكربون من اللافلزّات ولكنه يوصل التيار الكهربائي، ويجد عنصر الكربون في الطبيعة </a:t>
            </a:r>
            <a:r>
              <a:rPr lang="ar-JO" dirty="0" err="1"/>
              <a:t>باشكالٍ</a:t>
            </a:r>
            <a:r>
              <a:rPr lang="ar-JO" dirty="0"/>
              <a:t> عدّةٍ. استعن بمصادر التعلم المتاحة لديك للبحث عن تلك الأشكال، ثم ناقش أهمية الكربون في حياتنا.</a:t>
            </a:r>
          </a:p>
          <a:p>
            <a:pPr algn="r" rtl="1"/>
            <a:r>
              <a:rPr lang="ar-JO" dirty="0"/>
              <a:t> </a:t>
            </a:r>
          </a:p>
          <a:p>
            <a:pPr algn="r" rtl="1"/>
            <a:r>
              <a:rPr lang="ar-JO" b="1" dirty="0"/>
              <a:t>إجابة أطوّر معرفتي</a:t>
            </a:r>
            <a:endParaRPr lang="ar-JO" dirty="0"/>
          </a:p>
          <a:p>
            <a:pPr algn="r" rtl="1"/>
            <a:r>
              <a:rPr lang="ar-JO" dirty="0"/>
              <a:t>يوجد الكربون في الطبيعة في عدّة أشكال، أهمها:</a:t>
            </a:r>
          </a:p>
          <a:p>
            <a:pPr algn="r" rtl="1"/>
            <a:r>
              <a:rPr lang="ar-JO" dirty="0"/>
              <a:t>الألماس.</a:t>
            </a:r>
          </a:p>
          <a:p>
            <a:pPr algn="r" rtl="1"/>
            <a:r>
              <a:rPr lang="ar-JO" dirty="0"/>
              <a:t>الجرافيت.</a:t>
            </a:r>
          </a:p>
          <a:p>
            <a:pPr algn="r" rtl="1"/>
            <a:r>
              <a:rPr lang="ar-JO" dirty="0"/>
              <a:t>تعتمد شكل الكربون على الطريقة التي تتكوّن بها الروابط بين ذرات الكربون.</a:t>
            </a:r>
          </a:p>
          <a:p>
            <a:pPr algn="r" rtl="1"/>
            <a:r>
              <a:rPr lang="ar-JO" dirty="0"/>
              <a:t>للكربون أهمية كبيرة في حياتنا، فالكربون يدخل في تركيب جسم الإنسان، كما أن النبات يحتاج إليه في عملية البناء الضوئي، ويوجد الكربون في النفط والغاز الطبيعي والفحم وهي مصادر طاقة.</a:t>
            </a:r>
          </a:p>
          <a:p>
            <a:pPr algn="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5170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sz="quarter" idx="1"/>
          </p:nvPr>
        </p:nvSpPr>
        <p:spPr>
          <a:xfrm>
            <a:off x="251520" y="332656"/>
            <a:ext cx="8043664" cy="6192688"/>
          </a:xfrm>
        </p:spPr>
        <p:txBody>
          <a:bodyPr/>
          <a:lstStyle/>
          <a:p>
            <a:pPr algn="r" rtl="1"/>
            <a:r>
              <a:rPr lang="ar-JO" b="1" dirty="0"/>
              <a:t>أقوّم تعلمي وأتأمل فيه صفحة (55):</a:t>
            </a:r>
            <a:endParaRPr lang="ar-JO" dirty="0"/>
          </a:p>
          <a:p>
            <a:pPr algn="r" rtl="1"/>
            <a:r>
              <a:rPr lang="ar-JO" dirty="0"/>
              <a:t>أكمل المخطط الآتي:</a:t>
            </a:r>
          </a:p>
          <a:p>
            <a:pPr algn="r"/>
            <a:r>
              <a:rPr lang="ar-JO" dirty="0"/>
              <a:t/>
            </a:r>
            <a:br>
              <a:rPr lang="ar-JO" dirty="0"/>
            </a:br>
            <a:endParaRPr lang="en-US" dirty="0"/>
          </a:p>
        </p:txBody>
      </p:sp>
      <p:pic>
        <p:nvPicPr>
          <p:cNvPr id="5" name="صورة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452286"/>
            <a:ext cx="7416823" cy="5103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8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sz="quarter" idx="1"/>
          </p:nvPr>
        </p:nvSpPr>
        <p:spPr>
          <a:xfrm>
            <a:off x="457200" y="404664"/>
            <a:ext cx="7859216" cy="6069288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53030"/>
            <a:ext cx="7488832" cy="6028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571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sz="quarter" idx="1"/>
          </p:nvPr>
        </p:nvSpPr>
        <p:spPr>
          <a:xfrm>
            <a:off x="457200" y="188640"/>
            <a:ext cx="7931224" cy="6285312"/>
          </a:xfrm>
        </p:spPr>
        <p:txBody>
          <a:bodyPr/>
          <a:lstStyle/>
          <a:p>
            <a:pPr algn="r" rtl="1"/>
            <a:r>
              <a:rPr lang="ar-JO" dirty="0"/>
              <a:t>فلز الذهب قابل للتشكّل، وموصل جيد للحرارة والكهرباء، ومع ذلك يندر استخدامه في التوصيلات الكهربائية. لماذا</a:t>
            </a:r>
            <a:r>
              <a:rPr lang="ar-JO" dirty="0" smtClean="0"/>
              <a:t>؟</a:t>
            </a:r>
          </a:p>
          <a:p>
            <a:pPr algn="r" rtl="1"/>
            <a:endParaRPr lang="ar-JO" dirty="0"/>
          </a:p>
          <a:p>
            <a:pPr algn="r" rtl="1"/>
            <a:endParaRPr lang="ar-JO" dirty="0" smtClean="0"/>
          </a:p>
          <a:p>
            <a:pPr algn="r" rtl="1"/>
            <a:r>
              <a:rPr lang="ar-SA" dirty="0"/>
              <a:t>لأن الذهب غالي الثمن، بسبب الخصائص الفريدة المتمثّلة في ليونته وقابليته للسحب ومقاومته للتآكل</a:t>
            </a:r>
            <a:r>
              <a:rPr lang="ar-SA" dirty="0" smtClean="0"/>
              <a:t>.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796216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مشربية">
  <a:themeElements>
    <a:clrScheme name="مشربية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مشربية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دفق الهواء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419</TotalTime>
  <Words>802</Words>
  <Application>Microsoft Office PowerPoint</Application>
  <PresentationFormat>عرض على الشاشة (3:4)‏</PresentationFormat>
  <Paragraphs>230</Paragraphs>
  <Slides>25</Slides>
  <Notes>0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25</vt:i4>
      </vt:variant>
    </vt:vector>
  </HeadingPairs>
  <TitlesOfParts>
    <vt:vector size="26" baseType="lpstr">
      <vt:lpstr>مشربية</vt:lpstr>
      <vt:lpstr>العناصر والمركبات</vt:lpstr>
      <vt:lpstr>الوحدة الثانية :العناصر والمركبات</vt:lpstr>
      <vt:lpstr>عرض تقديمي في PowerPoint</vt:lpstr>
      <vt:lpstr>عرض تقديمي في PowerPoint</vt:lpstr>
      <vt:lpstr>الدرس الاول : العناصر الكيميائية ورموزها </vt:lpstr>
      <vt:lpstr>كيفية التعبير عن العناصر بالرموز : أولا : العناصر التي يرمز لها بالحرف الاول Capital  من اسمها الانجليزي أو اللاتيني : 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أقوّم تعلمي وأتأمل فيه صفحة (48): 1 -  اعتماداً على ما تعلمته من الأنشطة السابقة، أكمل الجدول الآتي: 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الوحدة الثانية :العناصر والمركبات</dc:title>
  <dc:creator>mashaqbeh</dc:creator>
  <cp:lastModifiedBy>mashaqbeh</cp:lastModifiedBy>
  <cp:revision>25</cp:revision>
  <dcterms:created xsi:type="dcterms:W3CDTF">2019-10-30T11:38:47Z</dcterms:created>
  <dcterms:modified xsi:type="dcterms:W3CDTF">2019-11-02T14:34:46Z</dcterms:modified>
</cp:coreProperties>
</file>