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89" r:id="rId9"/>
    <p:sldId id="288" r:id="rId10"/>
    <p:sldId id="290" r:id="rId11"/>
    <p:sldId id="291" r:id="rId12"/>
    <p:sldId id="262" r:id="rId13"/>
    <p:sldId id="263" r:id="rId14"/>
    <p:sldId id="265" r:id="rId15"/>
    <p:sldId id="26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3" r:id="rId33"/>
    <p:sldId id="294" r:id="rId34"/>
    <p:sldId id="282" r:id="rId35"/>
    <p:sldId id="283" r:id="rId36"/>
    <p:sldId id="284" r:id="rId37"/>
    <p:sldId id="285" r:id="rId38"/>
    <p:sldId id="286" r:id="rId3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19/12/38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19/12/38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19/12/38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19/12/38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19/12/38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19/12/38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8ABB09-4A1D-463E-8065-109CC2B7EFAA}" type="datetimeFigureOut">
              <a:rPr lang="ar-SA" smtClean="0"/>
              <a:t>19/12/38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6600" dirty="0" smtClean="0"/>
              <a:t>الوحدة الأولى</a:t>
            </a:r>
            <a:endParaRPr lang="ar-SA" sz="6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4400" dirty="0" smtClean="0"/>
              <a:t>الموارد والتنمية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13165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Users\ابراهيم\Desktop\صور\Screenshot_٢٠١٧-٠٩-١٠-١٧-٥٢-١٤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7544"/>
            <a:ext cx="9144000" cy="83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0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C:\Users\ابراهيم\Desktop\صور\Screenshot_٢٠١٧-٠٩-١٠-١٧-٥٤-٣٤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2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ب- الموارد البشرية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2800" dirty="0" smtClean="0">
                <a:solidFill>
                  <a:srgbClr val="7030A0"/>
                </a:solidFill>
              </a:rPr>
              <a:t>هي مجموع الطاقات والقدرات لدى الأفراد التي يمكن استثمارها لتحقيق التنمية في مجالات الحياة .</a:t>
            </a:r>
          </a:p>
          <a:p>
            <a:endParaRPr lang="ar-SA" sz="2800" dirty="0">
              <a:solidFill>
                <a:srgbClr val="7030A0"/>
              </a:solidFill>
            </a:endParaRPr>
          </a:p>
          <a:p>
            <a:r>
              <a:rPr lang="ar-SA" sz="2800" dirty="0" smtClean="0">
                <a:solidFill>
                  <a:srgbClr val="7030A0"/>
                </a:solidFill>
              </a:rPr>
              <a:t>أعط أمثلة على ذلك ؟</a:t>
            </a:r>
            <a:endParaRPr lang="ar-SA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ج- الموارد الاقتصادية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2800" dirty="0" smtClean="0">
                <a:solidFill>
                  <a:srgbClr val="002060"/>
                </a:solidFill>
              </a:rPr>
              <a:t>هي نتائج استغلال الانسان لطاقاته وقدراته في استثمار الموارد الطبيعية ، كالغابات اذا استثمرت ..</a:t>
            </a:r>
          </a:p>
          <a:p>
            <a:endParaRPr lang="ar-SA" sz="2800" dirty="0">
              <a:solidFill>
                <a:srgbClr val="002060"/>
              </a:solidFill>
            </a:endParaRPr>
          </a:p>
          <a:p>
            <a:r>
              <a:rPr lang="ar-SA" sz="2800" dirty="0" smtClean="0">
                <a:solidFill>
                  <a:srgbClr val="002060"/>
                </a:solidFill>
              </a:rPr>
              <a:t>اعط امثلة أخرى على ذلك ؟</a:t>
            </a:r>
            <a:endParaRPr lang="ar-S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فكر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SA" sz="3200" dirty="0" smtClean="0"/>
          </a:p>
          <a:p>
            <a:r>
              <a:rPr lang="ar-SA" sz="3200" dirty="0" smtClean="0">
                <a:solidFill>
                  <a:srgbClr val="FF0000"/>
                </a:solidFill>
              </a:rPr>
              <a:t>اذكر موردا طبيعياً يمكن أن يكون مورداً اقتصادياً ؟ وبين كيف يكون ذلك ؟</a:t>
            </a:r>
            <a:endParaRPr lang="ar-S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2- أهمية الموارد الطبيعية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cs"/>
              <a:buAutoNum type="arabic1Minus"/>
            </a:pPr>
            <a:r>
              <a:rPr lang="ar-SA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مصدراً للغذاء .</a:t>
            </a:r>
          </a:p>
          <a:p>
            <a:pPr marL="514350" indent="-514350">
              <a:buFont typeface="+mj-cs"/>
              <a:buAutoNum type="arabic1Minus"/>
            </a:pPr>
            <a:endParaRPr lang="ar-SA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cs"/>
              <a:buAutoNum type="arabic1Minus"/>
            </a:pPr>
            <a:r>
              <a:rPr lang="ar-SA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مصدراً للسلع والخدمات .</a:t>
            </a:r>
          </a:p>
          <a:p>
            <a:pPr marL="514350" indent="-514350">
              <a:buFont typeface="+mj-cs"/>
              <a:buAutoNum type="arabic1Minus"/>
            </a:pPr>
            <a:endParaRPr lang="ar-SA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cs"/>
              <a:buAutoNum type="arabic1Minus"/>
            </a:pPr>
            <a:r>
              <a:rPr lang="ar-SA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زيادة الدخل المحلي .</a:t>
            </a:r>
            <a:endParaRPr lang="ar-SA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3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بين ما يلي 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248472"/>
          </a:xfrm>
        </p:spPr>
        <p:txBody>
          <a:bodyPr>
            <a:normAutofit/>
          </a:bodyPr>
          <a:lstStyle/>
          <a:p>
            <a:endParaRPr lang="ar-SA" sz="2800" dirty="0" smtClean="0"/>
          </a:p>
          <a:p>
            <a:r>
              <a:rPr lang="ar-SA" sz="2800" b="1" i="1" u="sng" dirty="0" smtClean="0"/>
              <a:t>اذكر </a:t>
            </a:r>
            <a:r>
              <a:rPr lang="ar-SA" sz="2800" b="1" i="1" u="sng" dirty="0"/>
              <a:t>أهم </a:t>
            </a:r>
            <a:r>
              <a:rPr lang="ar-SA" sz="2800" b="1" i="1" u="sng" dirty="0" smtClean="0"/>
              <a:t>الهيئات </a:t>
            </a:r>
            <a:r>
              <a:rPr lang="ar-SA" sz="2800" b="1" i="1" u="sng" dirty="0"/>
              <a:t>والمؤسسات المهتمة بالموارد الطبيعية </a:t>
            </a:r>
            <a:r>
              <a:rPr lang="ar-SA" sz="2800" b="1" i="1" u="sng" dirty="0" smtClean="0"/>
              <a:t>؟</a:t>
            </a:r>
          </a:p>
          <a:p>
            <a:pPr marL="0" indent="0">
              <a:buNone/>
            </a:pPr>
            <a:endParaRPr lang="ar-SA" sz="2800" u="sng" dirty="0" smtClean="0"/>
          </a:p>
          <a:p>
            <a:r>
              <a:rPr lang="ar-SA" sz="2800" u="sng" dirty="0" smtClean="0"/>
              <a:t>1- الاتحاد الدولي لصيانة الطبيعة .</a:t>
            </a:r>
          </a:p>
          <a:p>
            <a:r>
              <a:rPr lang="ar-SA" sz="2800" u="sng" dirty="0" smtClean="0"/>
              <a:t>2- الصندوق العالمي للحياة البرية .</a:t>
            </a:r>
          </a:p>
          <a:p>
            <a:r>
              <a:rPr lang="ar-SA" sz="2800" u="sng" dirty="0" smtClean="0"/>
              <a:t>3- برنامج الامم المتحدة للبيئة .</a:t>
            </a:r>
          </a:p>
          <a:p>
            <a:r>
              <a:rPr lang="ar-SA" sz="2800" u="sng" dirty="0" smtClean="0"/>
              <a:t>4- الجمعية الملكية لحماية الطبيعة .</a:t>
            </a:r>
            <a:endParaRPr lang="ar-SA" sz="2800" u="sng" dirty="0"/>
          </a:p>
        </p:txBody>
      </p:sp>
    </p:spTree>
    <p:extLst>
      <p:ext uri="{BB962C8B-B14F-4D97-AF65-F5344CB8AC3E}">
        <p14:creationId xmlns:p14="http://schemas.microsoft.com/office/powerpoint/2010/main" val="34581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3- مشكلات الموارد الطبيعية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3200" u="sng" dirty="0" smtClean="0"/>
              <a:t>أ- التوسع في الصناعات .</a:t>
            </a:r>
          </a:p>
          <a:p>
            <a:r>
              <a:rPr lang="ar-SA" sz="3200" u="sng" dirty="0" smtClean="0"/>
              <a:t>ب- قطع اشجار الغابات وحرقها والرعي الجائر .</a:t>
            </a:r>
          </a:p>
          <a:p>
            <a:r>
              <a:rPr lang="ar-SA" sz="3200" u="sng" dirty="0" smtClean="0"/>
              <a:t>ج- ضعف تطبيق التشريعات والقوانين . </a:t>
            </a:r>
            <a:endParaRPr lang="ar-SA" sz="3200" u="sng" dirty="0"/>
          </a:p>
        </p:txBody>
      </p:sp>
    </p:spTree>
    <p:extLst>
      <p:ext uri="{BB962C8B-B14F-4D97-AF65-F5344CB8AC3E}">
        <p14:creationId xmlns:p14="http://schemas.microsoft.com/office/powerpoint/2010/main" val="21250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معايير تقسيم الموارد الطبيعية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4000" dirty="0" smtClean="0">
                <a:solidFill>
                  <a:srgbClr val="FF0000"/>
                </a:solidFill>
              </a:rPr>
              <a:t>تقسم حسب عدة اعتبارات ..</a:t>
            </a:r>
            <a:endParaRPr lang="ar-S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بحسب توزعها الجغرافي 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644804"/>
              </p:ext>
            </p:extLst>
          </p:nvPr>
        </p:nvGraphicFramePr>
        <p:xfrm>
          <a:off x="1547664" y="2996952"/>
          <a:ext cx="6196014" cy="64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محدودة الانتشار</a:t>
                      </a:r>
                      <a:endParaRPr lang="ar-S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واسعة الانتشار</a:t>
                      </a:r>
                      <a:endParaRPr lang="ar-SA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4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الدرس الأول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SA" sz="4400" dirty="0" smtClean="0"/>
          </a:p>
          <a:p>
            <a:r>
              <a:rPr lang="ar-SA" sz="4400" b="1" dirty="0" smtClean="0">
                <a:solidFill>
                  <a:srgbClr val="C00000"/>
                </a:solidFill>
              </a:rPr>
              <a:t>الموارد الطبيعية</a:t>
            </a:r>
            <a:endParaRPr lang="ar-SA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بحسب تجددها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657859"/>
              </p:ext>
            </p:extLst>
          </p:nvPr>
        </p:nvGraphicFramePr>
        <p:xfrm>
          <a:off x="1547664" y="3068960"/>
          <a:ext cx="6196014" cy="64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دائمة</a:t>
                      </a:r>
                      <a:endParaRPr lang="ar-S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متجددة</a:t>
                      </a:r>
                      <a:endParaRPr lang="ar-S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غير متجددة</a:t>
                      </a:r>
                      <a:endParaRPr lang="ar-SA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3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بحسب تكونها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389322"/>
              </p:ext>
            </p:extLst>
          </p:nvPr>
        </p:nvGraphicFramePr>
        <p:xfrm>
          <a:off x="1331640" y="3140968"/>
          <a:ext cx="6636718" cy="64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8359"/>
                <a:gridCol w="3318359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عضوية التكوين</a:t>
                      </a:r>
                      <a:endParaRPr lang="ar-S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غير عضوية التكوين</a:t>
                      </a:r>
                      <a:endParaRPr lang="ar-SA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7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هل تعلم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3200" dirty="0" smtClean="0"/>
              <a:t>أن الأردن تمتلك العديد من الموارد الطبيعية ، ومن أهمها :</a:t>
            </a:r>
          </a:p>
          <a:p>
            <a:endParaRPr lang="ar-SA" sz="3200" dirty="0"/>
          </a:p>
          <a:p>
            <a:r>
              <a:rPr lang="ar-SA" sz="3200" spc="-150" dirty="0" smtClean="0">
                <a:solidFill>
                  <a:srgbClr val="002060"/>
                </a:solidFill>
              </a:rPr>
              <a:t>( الفوسفات ، الغاز الطبيعي ، الصخر الزيتي ، </a:t>
            </a:r>
            <a:r>
              <a:rPr lang="ar-SA" sz="3200" spc="-150" dirty="0" err="1" smtClean="0">
                <a:solidFill>
                  <a:srgbClr val="002060"/>
                </a:solidFill>
              </a:rPr>
              <a:t>السيلكا</a:t>
            </a:r>
            <a:r>
              <a:rPr lang="ar-SA" sz="3200" spc="-150" dirty="0" smtClean="0">
                <a:solidFill>
                  <a:srgbClr val="002060"/>
                </a:solidFill>
              </a:rPr>
              <a:t> ، اليورانيوم ) .</a:t>
            </a:r>
            <a:endParaRPr lang="ar-SA" sz="3200" spc="-1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5- استثمار الموارد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2636912"/>
            <a:ext cx="6196405" cy="360381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ar-SA" sz="3600" dirty="0" smtClean="0"/>
              <a:t>كيف تكون الطريقة الأمثل في استغلال الموارد الطبيعية ؟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8054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هل تعلم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3600" dirty="0" smtClean="0"/>
              <a:t>أن موريتانيا تعد ثاني أكبر مصدر افريقي للحديد الخام في الوطن العربي ؛ ولكنها للأسف ..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9972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459290"/>
          </a:xfrm>
        </p:spPr>
        <p:txBody>
          <a:bodyPr>
            <a:normAutofit/>
          </a:bodyPr>
          <a:lstStyle/>
          <a:p>
            <a:r>
              <a:rPr lang="ar-SA" dirty="0" smtClean="0"/>
              <a:t>خريطة التوزيعات المعدنية في الأردن</a:t>
            </a:r>
            <a:br>
              <a:rPr lang="ar-SA" dirty="0" smtClean="0"/>
            </a:br>
            <a:r>
              <a:rPr lang="ar-SA" dirty="0" smtClean="0"/>
              <a:t>صفحة 12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3200" dirty="0" smtClean="0">
                <a:solidFill>
                  <a:srgbClr val="FF0000"/>
                </a:solidFill>
              </a:rPr>
              <a:t>ما أبرز المعادن الموجودة في الأردن ؟</a:t>
            </a:r>
          </a:p>
          <a:p>
            <a:endParaRPr lang="ar-SA" sz="3200" dirty="0">
              <a:solidFill>
                <a:srgbClr val="FF0000"/>
              </a:solidFill>
            </a:endParaRPr>
          </a:p>
          <a:p>
            <a:r>
              <a:rPr lang="ar-SA" sz="3200" dirty="0" smtClean="0">
                <a:solidFill>
                  <a:srgbClr val="FF0000"/>
                </a:solidFill>
              </a:rPr>
              <a:t>ما أكثر المعادن انتشاراً ؟</a:t>
            </a:r>
          </a:p>
          <a:p>
            <a:endParaRPr lang="ar-SA" sz="3200" dirty="0">
              <a:solidFill>
                <a:srgbClr val="FF0000"/>
              </a:solidFill>
            </a:endParaRPr>
          </a:p>
          <a:p>
            <a:r>
              <a:rPr lang="ar-SA" sz="3200" dirty="0" smtClean="0">
                <a:solidFill>
                  <a:srgbClr val="FF0000"/>
                </a:solidFill>
              </a:rPr>
              <a:t>حدد مناطق توزع النحاس على الخريطة ؟</a:t>
            </a:r>
            <a:endParaRPr lang="ar-S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ثانياً : ندرة الموارد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3600" dirty="0" smtClean="0"/>
              <a:t>فكر : اذا بحثت عن سلعة ولم تجدها ؟ ماذا تطلق عليها ؟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980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أمثلة على ندرة الموارد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3600" dirty="0" smtClean="0"/>
              <a:t>نشاط للطلاب ...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896768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1- مفهوم الندرة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 dirty="0"/>
          </a:p>
          <a:p>
            <a:r>
              <a:rPr lang="ar-SA" sz="4000" dirty="0" smtClean="0"/>
              <a:t>قلة وجود مورد ما مقابل تعدد حاجات الإنسان .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41329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2- كيفية استغلال الموارد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4000" dirty="0" smtClean="0"/>
              <a:t>نشاط طلابي .. </a:t>
            </a:r>
            <a:r>
              <a:rPr lang="ar-SA" sz="4000" dirty="0" smtClean="0">
                <a:solidFill>
                  <a:srgbClr val="FF0000"/>
                </a:solidFill>
              </a:rPr>
              <a:t>استنتج </a:t>
            </a:r>
            <a:endParaRPr lang="ar-S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فكر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endParaRPr lang="ar-SA" dirty="0"/>
          </a:p>
          <a:p>
            <a:r>
              <a:rPr lang="ar-SA" sz="4000" dirty="0" smtClean="0"/>
              <a:t>ما أهم الموارد التي لا يمكن للإنسان العيش من دونها ؟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3564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3- الحلول المقترحة للحفاظ على الموارد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354056"/>
              </p:ext>
            </p:extLst>
          </p:nvPr>
        </p:nvGraphicFramePr>
        <p:xfrm>
          <a:off x="1463675" y="2119313"/>
          <a:ext cx="6196013" cy="3779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96013"/>
              </a:tblGrid>
              <a:tr h="370840">
                <a:tc>
                  <a:txBody>
                    <a:bodyPr/>
                    <a:lstStyle/>
                    <a:p>
                      <a:pPr marL="457200" indent="-457200" rtl="1">
                        <a:buFont typeface="Wingdings" pitchFamily="2" charset="2"/>
                        <a:buChar char="ü"/>
                      </a:pPr>
                      <a:r>
                        <a:rPr lang="ar-SA" sz="3200" dirty="0" smtClean="0"/>
                        <a:t>الاستخدام الامثل للموارد وترشيد الاستهلاك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71500" indent="-571500" rtl="1">
                        <a:buFont typeface="Wingdings" pitchFamily="2" charset="2"/>
                        <a:buChar char="ü"/>
                      </a:pPr>
                      <a:r>
                        <a:rPr lang="ar-SA" sz="3200" dirty="0" smtClean="0"/>
                        <a:t>استخدام الطاقة البديلة</a:t>
                      </a:r>
                      <a:r>
                        <a:rPr lang="ar-SA" sz="3200" baseline="0" dirty="0" smtClean="0"/>
                        <a:t> ( الطاقة الشمسية ) 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71500" indent="-571500" rtl="1">
                        <a:buFont typeface="Wingdings" pitchFamily="2" charset="2"/>
                        <a:buChar char="ü"/>
                      </a:pPr>
                      <a:r>
                        <a:rPr lang="ar-SA" sz="3200" dirty="0" smtClean="0"/>
                        <a:t>المبادرات التطوعية ( مشروع البرك الشمسية في البحر</a:t>
                      </a:r>
                      <a:r>
                        <a:rPr lang="ar-SA" sz="3200" baseline="0" dirty="0" smtClean="0"/>
                        <a:t> الميت</a:t>
                      </a:r>
                      <a:r>
                        <a:rPr lang="ar-SA" sz="3200" dirty="0" smtClean="0"/>
                        <a:t> ) 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71500" indent="-571500" rtl="1">
                        <a:buFont typeface="Wingdings" pitchFamily="2" charset="2"/>
                        <a:buChar char="ü"/>
                      </a:pPr>
                      <a:r>
                        <a:rPr lang="ar-SA" sz="3200" dirty="0" smtClean="0"/>
                        <a:t>توعية المجتمع بأهمية المحافظة على الموارد</a:t>
                      </a:r>
                      <a:endParaRPr lang="ar-SA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3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مشروع : الخلايا الشمسية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170" name="Picture 2" descr="C:\Users\ابراهيم\Desktop\صور\Screenshot_٢٠١٧-٠٩-١٠-١٧-٥٥-١٨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-603448"/>
            <a:ext cx="9144000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C:\Users\ابراهيم\Desktop\صور\Screenshot_٢٠١٧-٠٩-١٠-١٧-٥٥-٢٤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5496"/>
            <a:ext cx="9144000" cy="78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55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الخلايا الشمسية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3200" dirty="0" smtClean="0"/>
              <a:t>هو الحل الأمثل لتناقص كميات النفط ..</a:t>
            </a:r>
          </a:p>
          <a:p>
            <a:endParaRPr lang="ar-SA" sz="3200" dirty="0" smtClean="0"/>
          </a:p>
          <a:p>
            <a:endParaRPr lang="ar-SA" sz="3200" dirty="0"/>
          </a:p>
          <a:p>
            <a:r>
              <a:rPr lang="ar-SA" sz="3200" dirty="0" smtClean="0"/>
              <a:t>ماذا تعرف عن مشروع ( شمس معان ) ؟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66094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ثالثاً : السلع والخدمات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600" dirty="0" smtClean="0">
                <a:solidFill>
                  <a:srgbClr val="7030A0"/>
                </a:solidFill>
              </a:rPr>
              <a:t>السلع : منتج مادي يلبي حاجة الإنسان أو جزءاً منها .</a:t>
            </a:r>
          </a:p>
          <a:p>
            <a:endParaRPr lang="ar-SA" sz="3600" dirty="0">
              <a:solidFill>
                <a:srgbClr val="7030A0"/>
              </a:solidFill>
            </a:endParaRPr>
          </a:p>
          <a:p>
            <a:r>
              <a:rPr lang="ar-SA" sz="3600" dirty="0" smtClean="0">
                <a:solidFill>
                  <a:srgbClr val="7030A0"/>
                </a:solidFill>
              </a:rPr>
              <a:t>وضح العلاقة بين ندرة السلع وحاجات المجتمع ؟</a:t>
            </a:r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642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أقسام السلع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172886"/>
              </p:ext>
            </p:extLst>
          </p:nvPr>
        </p:nvGraphicFramePr>
        <p:xfrm>
          <a:off x="1043608" y="1772816"/>
          <a:ext cx="7200800" cy="410445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1026114">
                <a:tc>
                  <a:txBody>
                    <a:bodyPr/>
                    <a:lstStyle/>
                    <a:p>
                      <a:pPr marL="342900" indent="-342900" rtl="1">
                        <a:buFont typeface="Wingdings" pitchFamily="2" charset="2"/>
                        <a:buChar char="q"/>
                      </a:pPr>
                      <a:r>
                        <a:rPr lang="ar-SA" sz="2400" dirty="0" smtClean="0"/>
                        <a:t>طبيعة السلع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itchFamily="2" charset="2"/>
                        <a:buChar char="q"/>
                      </a:pPr>
                      <a:r>
                        <a:rPr lang="ar-SA" sz="2400" dirty="0" smtClean="0"/>
                        <a:t>مادية ( بضائع ) / غير مادية ( التعليم )</a:t>
                      </a:r>
                      <a:endParaRPr lang="ar-SA" sz="2400" dirty="0"/>
                    </a:p>
                  </a:txBody>
                  <a:tcPr/>
                </a:tc>
              </a:tr>
              <a:tr h="570064">
                <a:tc>
                  <a:txBody>
                    <a:bodyPr/>
                    <a:lstStyle/>
                    <a:p>
                      <a:pPr marL="342900" indent="-342900" rtl="1">
                        <a:buFont typeface="Wingdings" pitchFamily="2" charset="2"/>
                        <a:buChar char="q"/>
                      </a:pPr>
                      <a:r>
                        <a:rPr lang="ar-SA" sz="2400" dirty="0" smtClean="0"/>
                        <a:t>أهمية السلع 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itchFamily="2" charset="2"/>
                        <a:buChar char="q"/>
                      </a:pPr>
                      <a:r>
                        <a:rPr lang="ar-SA" sz="2400" dirty="0" smtClean="0"/>
                        <a:t>ضروري ، كمالي .</a:t>
                      </a:r>
                      <a:endParaRPr lang="ar-SA" sz="2400" dirty="0"/>
                    </a:p>
                  </a:txBody>
                  <a:tcPr/>
                </a:tc>
              </a:tr>
              <a:tr h="1482165">
                <a:tc>
                  <a:txBody>
                    <a:bodyPr/>
                    <a:lstStyle/>
                    <a:p>
                      <a:pPr marL="342900" indent="-342900" rtl="1">
                        <a:buFont typeface="Wingdings" pitchFamily="2" charset="2"/>
                        <a:buChar char="q"/>
                      </a:pPr>
                      <a:r>
                        <a:rPr lang="ar-SA" sz="2400" dirty="0" smtClean="0"/>
                        <a:t>الهدف من استعمال السلع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itchFamily="2" charset="2"/>
                        <a:buChar char="q"/>
                      </a:pPr>
                      <a:r>
                        <a:rPr lang="ar-SA" sz="2400" dirty="0" smtClean="0"/>
                        <a:t>استهلاك مباشر</a:t>
                      </a:r>
                      <a:r>
                        <a:rPr lang="ar-SA" sz="2400" baseline="0" dirty="0" smtClean="0"/>
                        <a:t> ( كالسلع الغذائية ) / استهلاك غير مباشر ( الآلات والمعدات ) .</a:t>
                      </a:r>
                      <a:endParaRPr lang="ar-SA" sz="2400" dirty="0"/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 marL="342900" indent="-342900" rtl="1">
                        <a:buFont typeface="Wingdings" pitchFamily="2" charset="2"/>
                        <a:buChar char="q"/>
                      </a:pPr>
                      <a:r>
                        <a:rPr lang="ar-SA" sz="2400" dirty="0" smtClean="0"/>
                        <a:t>الديمومة (</a:t>
                      </a:r>
                      <a:r>
                        <a:rPr lang="ar-SA" sz="2400" baseline="0" dirty="0" smtClean="0"/>
                        <a:t> استمراريتها ) 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itchFamily="2" charset="2"/>
                        <a:buChar char="q"/>
                      </a:pPr>
                      <a:r>
                        <a:rPr lang="ar-SA" sz="2400" dirty="0" smtClean="0"/>
                        <a:t>معمرة</a:t>
                      </a:r>
                      <a:r>
                        <a:rPr lang="ar-SA" sz="2400" baseline="0" dirty="0" smtClean="0"/>
                        <a:t> ( الأدوات الكهربائية ) / غير معمرة ( المواد الغذائية ) .</a:t>
                      </a:r>
                      <a:endParaRPr lang="ar-S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8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2- الخدمات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63040" y="2636911"/>
            <a:ext cx="6196405" cy="3086157"/>
          </a:xfrm>
        </p:spPr>
        <p:txBody>
          <a:bodyPr>
            <a:normAutofit/>
          </a:bodyPr>
          <a:lstStyle/>
          <a:p>
            <a:r>
              <a:rPr lang="ar-SA" sz="3600" dirty="0" smtClean="0"/>
              <a:t>هي أنشطة مقدمة من طرف ما قد يكون شخصاً أو شركة ، كخدمة نقل أو تعليم 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6833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1202485"/>
          </a:xfrm>
        </p:spPr>
        <p:txBody>
          <a:bodyPr/>
          <a:lstStyle/>
          <a:p>
            <a:r>
              <a:rPr lang="ar-SA" dirty="0" smtClean="0"/>
              <a:t>الفرق بين السلع والخدمات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042609"/>
              </p:ext>
            </p:extLst>
          </p:nvPr>
        </p:nvGraphicFramePr>
        <p:xfrm>
          <a:off x="971600" y="2060848"/>
          <a:ext cx="7129464" cy="3779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64732"/>
                <a:gridCol w="3564732"/>
              </a:tblGrid>
              <a:tr h="370840">
                <a:tc>
                  <a:txBody>
                    <a:bodyPr/>
                    <a:lstStyle/>
                    <a:p>
                      <a:pPr marL="457200" indent="-457200" rtl="1">
                        <a:buFont typeface="Courier New" pitchFamily="49" charset="0"/>
                        <a:buChar char="o"/>
                      </a:pPr>
                      <a:r>
                        <a:rPr lang="ar-SA" sz="3200" dirty="0" smtClean="0"/>
                        <a:t>الخدمات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rtl="1">
                        <a:buFont typeface="Courier New" pitchFamily="49" charset="0"/>
                        <a:buChar char="o"/>
                      </a:pPr>
                      <a:r>
                        <a:rPr lang="ar-SA" sz="3200" dirty="0" smtClean="0"/>
                        <a:t>السلع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rtl="1">
                        <a:buFont typeface="Courier New" pitchFamily="49" charset="0"/>
                        <a:buChar char="o"/>
                      </a:pPr>
                      <a:r>
                        <a:rPr lang="ar-SA" sz="3200" dirty="0" smtClean="0"/>
                        <a:t>غير قابلة للفحص والقياس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rtl="1">
                        <a:buFont typeface="Courier New" pitchFamily="49" charset="0"/>
                        <a:buChar char="o"/>
                      </a:pPr>
                      <a:r>
                        <a:rPr lang="ar-SA" sz="3200" dirty="0" smtClean="0"/>
                        <a:t>قابلة للفحص والقياس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rtl="1">
                        <a:buFont typeface="Courier New" pitchFamily="49" charset="0"/>
                        <a:buChar char="o"/>
                      </a:pPr>
                      <a:r>
                        <a:rPr lang="ar-SA" sz="3200" dirty="0" smtClean="0"/>
                        <a:t>جانب انساني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rtl="1">
                        <a:buFont typeface="Courier New" pitchFamily="49" charset="0"/>
                        <a:buChar char="o"/>
                      </a:pPr>
                      <a:r>
                        <a:rPr lang="ar-SA" sz="3200" dirty="0" smtClean="0"/>
                        <a:t>جانب مادي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rtl="1">
                        <a:buFont typeface="Courier New" pitchFamily="49" charset="0"/>
                        <a:buChar char="o"/>
                      </a:pPr>
                      <a:r>
                        <a:rPr lang="ar-SA" sz="3200" dirty="0" smtClean="0"/>
                        <a:t>الخدمات لا تنفصل عن مقدمها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rtl="1">
                        <a:buFont typeface="Courier New" pitchFamily="49" charset="0"/>
                        <a:buChar char="o"/>
                      </a:pPr>
                      <a:r>
                        <a:rPr lang="ar-SA" sz="3200" dirty="0" smtClean="0"/>
                        <a:t>السلع يمكن ان تنتج في مكان وتوزع في مكان اخر .</a:t>
                      </a:r>
                      <a:endParaRPr lang="ar-SA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8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sz="3600" dirty="0" smtClean="0"/>
              <a:t>تم بحمد الله عز وجل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8070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استنتج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800" dirty="0" smtClean="0"/>
              <a:t>لماذا خلق الله موارد متنوعة في الأرض ؟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6660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أولاً : الموارد الطبيعية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SA" sz="4800" dirty="0" smtClean="0"/>
          </a:p>
          <a:p>
            <a:r>
              <a:rPr lang="ar-SA" sz="4800" dirty="0" smtClean="0">
                <a:solidFill>
                  <a:srgbClr val="7030A0"/>
                </a:solidFill>
              </a:rPr>
              <a:t>1- أقسام الموارد ( طبيعية ، بشرية ، اقتصادية ) . </a:t>
            </a:r>
            <a:endParaRPr lang="ar-SA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أ- الموارد الطبيعية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C00000"/>
                </a:solidFill>
              </a:rPr>
              <a:t>هي موارد موجودة في الطبيعة وليس للإنسان دخل في وجودها ، كالماء والهواء ..</a:t>
            </a:r>
          </a:p>
          <a:p>
            <a:endParaRPr lang="ar-SA" sz="3200" dirty="0">
              <a:solidFill>
                <a:srgbClr val="C00000"/>
              </a:solidFill>
            </a:endParaRPr>
          </a:p>
          <a:p>
            <a:endParaRPr lang="ar-SA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ar-SA" sz="3200" dirty="0" smtClean="0">
                <a:solidFill>
                  <a:srgbClr val="C00000"/>
                </a:solidFill>
              </a:rPr>
              <a:t> *اذكر أمثلة أخرى على الموارد الطبيعية ؟</a:t>
            </a:r>
            <a:endParaRPr lang="ar-SA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C:\Users\ابراهيم\Desktop\صور\Screenshot_٢٠١٧-٠٩-١٠-١٧-٤٥-٠٣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464"/>
            <a:ext cx="9144000" cy="84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5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ابراهيم\Desktop\صور\Screenshot_٢٠١٧-٠٩-١٠-١٧-٤٩-١٨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174"/>
            <a:ext cx="9144000" cy="76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2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C:\Users\ابراهيم\Desktop\صور\Screenshot_٢٠١٧-٠٩-١٠-١٧-٤٧-٢٣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-1395536"/>
            <a:ext cx="9212263" cy="8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74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168</TotalTime>
  <Words>555</Words>
  <Application>Microsoft Office PowerPoint</Application>
  <PresentationFormat>عرض على الشاشة (3:4)‏</PresentationFormat>
  <Paragraphs>132</Paragraphs>
  <Slides>38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دبوس تثبيت</vt:lpstr>
      <vt:lpstr>الوحدة الأولى</vt:lpstr>
      <vt:lpstr>الدرس الأول </vt:lpstr>
      <vt:lpstr>فكر</vt:lpstr>
      <vt:lpstr>استنتج</vt:lpstr>
      <vt:lpstr>أولاً : الموارد الطبيعية</vt:lpstr>
      <vt:lpstr>أ- الموارد الطبيعية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ب- الموارد البشرية</vt:lpstr>
      <vt:lpstr>ج- الموارد الاقتصادية</vt:lpstr>
      <vt:lpstr>فكر</vt:lpstr>
      <vt:lpstr>2- أهمية الموارد الطبيعية</vt:lpstr>
      <vt:lpstr>بين ما يلي ؟</vt:lpstr>
      <vt:lpstr>3- مشكلات الموارد الطبيعية</vt:lpstr>
      <vt:lpstr>معايير تقسيم الموارد الطبيعية </vt:lpstr>
      <vt:lpstr>بحسب توزعها الجغرافي </vt:lpstr>
      <vt:lpstr>بحسب تجددها</vt:lpstr>
      <vt:lpstr>بحسب تكونها</vt:lpstr>
      <vt:lpstr>هل تعلم</vt:lpstr>
      <vt:lpstr>5- استثمار الموارد</vt:lpstr>
      <vt:lpstr>هل تعلم </vt:lpstr>
      <vt:lpstr>خريطة التوزيعات المعدنية في الأردن صفحة 12</vt:lpstr>
      <vt:lpstr>ثانياً : ندرة الموارد</vt:lpstr>
      <vt:lpstr>أمثلة على ندرة الموارد </vt:lpstr>
      <vt:lpstr>1- مفهوم الندرة</vt:lpstr>
      <vt:lpstr>2- كيفية استغلال الموارد</vt:lpstr>
      <vt:lpstr>3- الحلول المقترحة للحفاظ على الموارد</vt:lpstr>
      <vt:lpstr>مشروع : الخلايا الشمسية</vt:lpstr>
      <vt:lpstr>عرض تقديمي في PowerPoint</vt:lpstr>
      <vt:lpstr>الخلايا الشمسية</vt:lpstr>
      <vt:lpstr>ثالثاً : السلع والخدمات</vt:lpstr>
      <vt:lpstr>أقسام السلع</vt:lpstr>
      <vt:lpstr>2- الخدمات</vt:lpstr>
      <vt:lpstr>الفرق بين السلع والخدمات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الأولى</dc:title>
  <dc:creator>ابراهيم</dc:creator>
  <cp:lastModifiedBy>Windows User</cp:lastModifiedBy>
  <cp:revision>17</cp:revision>
  <dcterms:created xsi:type="dcterms:W3CDTF">2017-09-10T05:44:44Z</dcterms:created>
  <dcterms:modified xsi:type="dcterms:W3CDTF">2017-09-10T20:13:21Z</dcterms:modified>
</cp:coreProperties>
</file>